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2" r:id="rId4"/>
  </p:sldMasterIdLst>
  <p:notesMasterIdLst>
    <p:notesMasterId r:id="rId25"/>
  </p:notesMasterIdLst>
  <p:sldIdLst>
    <p:sldId id="538" r:id="rId5"/>
    <p:sldId id="579" r:id="rId6"/>
    <p:sldId id="591" r:id="rId7"/>
    <p:sldId id="556" r:id="rId8"/>
    <p:sldId id="584" r:id="rId9"/>
    <p:sldId id="587" r:id="rId10"/>
    <p:sldId id="588" r:id="rId11"/>
    <p:sldId id="353" r:id="rId12"/>
    <p:sldId id="301" r:id="rId13"/>
    <p:sldId id="344" r:id="rId14"/>
    <p:sldId id="589" r:id="rId15"/>
    <p:sldId id="578" r:id="rId16"/>
    <p:sldId id="580" r:id="rId17"/>
    <p:sldId id="590" r:id="rId18"/>
    <p:sldId id="577" r:id="rId19"/>
    <p:sldId id="256" r:id="rId20"/>
    <p:sldId id="581" r:id="rId21"/>
    <p:sldId id="547" r:id="rId22"/>
    <p:sldId id="274" r:id="rId23"/>
    <p:sldId id="58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hl, Katrin" initials="HK" lastIdx="4" clrIdx="0">
    <p:extLst>
      <p:ext uri="{19B8F6BF-5375-455C-9EA6-DF929625EA0E}">
        <p15:presenceInfo xmlns:p15="http://schemas.microsoft.com/office/powerpoint/2012/main" userId="S::Katrin.Hohl@city.ac.uk::0839e579-82b7-45a6-80b0-5e8aa009143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57"/>
    <p:restoredTop sz="86395"/>
  </p:normalViewPr>
  <p:slideViewPr>
    <p:cSldViewPr snapToGrid="0" snapToObjects="1">
      <p:cViewPr varScale="1">
        <p:scale>
          <a:sx n="110" d="100"/>
          <a:sy n="110" d="100"/>
        </p:scale>
        <p:origin x="880" y="1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0-04T10:06:19.386" idx="4">
    <p:pos x="10" y="10"/>
    <p:text/>
    <p:extLst>
      <p:ext uri="{C676402C-5697-4E1C-873F-D02D1690AC5C}">
        <p15:threadingInfo xmlns:p15="http://schemas.microsoft.com/office/powerpoint/2012/main" timeZoneBias="-60"/>
      </p:ext>
    </p:extLst>
  </p:cm>
</p:cmLst>
</file>

<file path=ppt/diagrams/_rels/data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ata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data1.xml><?xml version="1.0" encoding="utf-8"?>
<dgm:dataModel xmlns:dgm="http://schemas.openxmlformats.org/drawingml/2006/diagram" xmlns:a="http://schemas.openxmlformats.org/drawingml/2006/main">
  <dgm:ptLst>
    <dgm:pt modelId="{5CE701A8-5B39-4A40-84D3-BC3701C0AB7B}" type="doc">
      <dgm:prSet loTypeId="urn:microsoft.com/office/officeart/2005/8/layout/default" loCatId="list" qsTypeId="urn:microsoft.com/office/officeart/2005/8/quickstyle/simple4" qsCatId="simple" csTypeId="urn:microsoft.com/office/officeart/2005/8/colors/colorful5" csCatId="colorful" phldr="1"/>
      <dgm:spPr/>
      <dgm:t>
        <a:bodyPr/>
        <a:lstStyle/>
        <a:p>
          <a:endParaRPr lang="en-US"/>
        </a:p>
      </dgm:t>
    </dgm:pt>
    <dgm:pt modelId="{86842BB6-7B76-4EBD-9592-0EF4A715EF4B}">
      <dgm:prSet/>
      <dgm:spPr/>
      <dgm:t>
        <a:bodyPr/>
        <a:lstStyle/>
        <a:p>
          <a:r>
            <a:rPr lang="en-US" dirty="0"/>
            <a:t>Theoretical framework: the pillars (Hohl and Stanko, 2022, 2024)</a:t>
          </a:r>
        </a:p>
      </dgm:t>
    </dgm:pt>
    <dgm:pt modelId="{8B9AC73F-F4F6-4E06-B7B1-BA926C72DCD2}" type="parTrans" cxnId="{9AF1FE83-2A12-46A5-95EE-298EB42EE552}">
      <dgm:prSet/>
      <dgm:spPr/>
      <dgm:t>
        <a:bodyPr/>
        <a:lstStyle/>
        <a:p>
          <a:endParaRPr lang="en-US"/>
        </a:p>
      </dgm:t>
    </dgm:pt>
    <dgm:pt modelId="{B883AB58-DFA4-483C-8AC0-ADF358721536}" type="sibTrans" cxnId="{9AF1FE83-2A12-46A5-95EE-298EB42EE552}">
      <dgm:prSet/>
      <dgm:spPr/>
      <dgm:t>
        <a:bodyPr/>
        <a:lstStyle/>
        <a:p>
          <a:endParaRPr lang="en-US"/>
        </a:p>
      </dgm:t>
    </dgm:pt>
    <dgm:pt modelId="{17A2E438-0E23-476B-991D-BC5DBC8DB9C2}">
      <dgm:prSet/>
      <dgm:spPr/>
      <dgm:t>
        <a:bodyPr/>
        <a:lstStyle/>
        <a:p>
          <a:r>
            <a:rPr lang="en-US"/>
            <a:t>Rigorous empirical research: the “deep-dives” </a:t>
          </a:r>
        </a:p>
      </dgm:t>
    </dgm:pt>
    <dgm:pt modelId="{614C5706-B942-4806-B836-11B084A375E0}" type="parTrans" cxnId="{AFB46B69-7A57-4A84-AE87-AE82FCB9AAC2}">
      <dgm:prSet/>
      <dgm:spPr/>
      <dgm:t>
        <a:bodyPr/>
        <a:lstStyle/>
        <a:p>
          <a:endParaRPr lang="en-US"/>
        </a:p>
      </dgm:t>
    </dgm:pt>
    <dgm:pt modelId="{8DB144C4-4F93-4E38-B5EF-DDACBBD43B3B}" type="sibTrans" cxnId="{AFB46B69-7A57-4A84-AE87-AE82FCB9AAC2}">
      <dgm:prSet/>
      <dgm:spPr/>
      <dgm:t>
        <a:bodyPr/>
        <a:lstStyle/>
        <a:p>
          <a:endParaRPr lang="en-US"/>
        </a:p>
      </dgm:t>
    </dgm:pt>
    <dgm:pt modelId="{6900B762-741B-4CC0-B418-DCE900598025}">
      <dgm:prSet/>
      <dgm:spPr/>
      <dgm:t>
        <a:bodyPr/>
        <a:lstStyle/>
        <a:p>
          <a:r>
            <a:rPr lang="en-US"/>
            <a:t>Genuine collaborative working between academics, police forces, the wider policing landscape and the third sector </a:t>
          </a:r>
        </a:p>
      </dgm:t>
    </dgm:pt>
    <dgm:pt modelId="{55F74817-C0FF-4E0B-B030-621DDC13287A}" type="parTrans" cxnId="{C76F2FDB-C253-466C-868A-7992A3E17292}">
      <dgm:prSet/>
      <dgm:spPr/>
      <dgm:t>
        <a:bodyPr/>
        <a:lstStyle/>
        <a:p>
          <a:endParaRPr lang="en-US"/>
        </a:p>
      </dgm:t>
    </dgm:pt>
    <dgm:pt modelId="{06FA4778-5386-4811-9C03-8A4E34F7C814}" type="sibTrans" cxnId="{C76F2FDB-C253-466C-868A-7992A3E17292}">
      <dgm:prSet/>
      <dgm:spPr/>
      <dgm:t>
        <a:bodyPr/>
        <a:lstStyle/>
        <a:p>
          <a:endParaRPr lang="en-US"/>
        </a:p>
      </dgm:t>
    </dgm:pt>
    <dgm:pt modelId="{8AC96A6F-E6DA-440C-9C58-6AE21BB89DB9}">
      <dgm:prSet/>
      <dgm:spPr/>
      <dgm:t>
        <a:bodyPr/>
        <a:lstStyle/>
        <a:p>
          <a:r>
            <a:rPr lang="en-US"/>
            <a:t>Home Office funded: £6.65 million to date</a:t>
          </a:r>
        </a:p>
      </dgm:t>
    </dgm:pt>
    <dgm:pt modelId="{C22CBFE8-38EF-42BA-9472-501AE0160619}" type="parTrans" cxnId="{0C3D3826-EC0F-4B07-9B48-3CCD6482DA90}">
      <dgm:prSet/>
      <dgm:spPr/>
      <dgm:t>
        <a:bodyPr/>
        <a:lstStyle/>
        <a:p>
          <a:endParaRPr lang="en-US"/>
        </a:p>
      </dgm:t>
    </dgm:pt>
    <dgm:pt modelId="{F14B3606-EB47-4698-8674-6176ED1948D7}" type="sibTrans" cxnId="{0C3D3826-EC0F-4B07-9B48-3CCD6482DA90}">
      <dgm:prSet/>
      <dgm:spPr/>
      <dgm:t>
        <a:bodyPr/>
        <a:lstStyle/>
        <a:p>
          <a:endParaRPr lang="en-US"/>
        </a:p>
      </dgm:t>
    </dgm:pt>
    <dgm:pt modelId="{64A51A7F-B8D1-E74F-829C-9E0C34B9380C}" type="pres">
      <dgm:prSet presAssocID="{5CE701A8-5B39-4A40-84D3-BC3701C0AB7B}" presName="diagram" presStyleCnt="0">
        <dgm:presLayoutVars>
          <dgm:dir/>
          <dgm:resizeHandles val="exact"/>
        </dgm:presLayoutVars>
      </dgm:prSet>
      <dgm:spPr/>
    </dgm:pt>
    <dgm:pt modelId="{47325595-106B-5E4F-935E-E99E5870B706}" type="pres">
      <dgm:prSet presAssocID="{86842BB6-7B76-4EBD-9592-0EF4A715EF4B}" presName="node" presStyleLbl="node1" presStyleIdx="0" presStyleCnt="4">
        <dgm:presLayoutVars>
          <dgm:bulletEnabled val="1"/>
        </dgm:presLayoutVars>
      </dgm:prSet>
      <dgm:spPr/>
    </dgm:pt>
    <dgm:pt modelId="{5E67B93D-01B3-024E-871E-E03B161B8FCC}" type="pres">
      <dgm:prSet presAssocID="{B883AB58-DFA4-483C-8AC0-ADF358721536}" presName="sibTrans" presStyleCnt="0"/>
      <dgm:spPr/>
    </dgm:pt>
    <dgm:pt modelId="{976CE0BB-EA70-E945-AFF1-1BA22FC4DDA8}" type="pres">
      <dgm:prSet presAssocID="{17A2E438-0E23-476B-991D-BC5DBC8DB9C2}" presName="node" presStyleLbl="node1" presStyleIdx="1" presStyleCnt="4">
        <dgm:presLayoutVars>
          <dgm:bulletEnabled val="1"/>
        </dgm:presLayoutVars>
      </dgm:prSet>
      <dgm:spPr/>
    </dgm:pt>
    <dgm:pt modelId="{EA38A88D-320E-C34B-B441-2489EF6CDCE2}" type="pres">
      <dgm:prSet presAssocID="{8DB144C4-4F93-4E38-B5EF-DDACBBD43B3B}" presName="sibTrans" presStyleCnt="0"/>
      <dgm:spPr/>
    </dgm:pt>
    <dgm:pt modelId="{136DE498-A367-2D42-806D-9600C886A125}" type="pres">
      <dgm:prSet presAssocID="{6900B762-741B-4CC0-B418-DCE900598025}" presName="node" presStyleLbl="node1" presStyleIdx="2" presStyleCnt="4">
        <dgm:presLayoutVars>
          <dgm:bulletEnabled val="1"/>
        </dgm:presLayoutVars>
      </dgm:prSet>
      <dgm:spPr/>
    </dgm:pt>
    <dgm:pt modelId="{78C8D990-7159-7141-A8E0-BCF6C2696183}" type="pres">
      <dgm:prSet presAssocID="{06FA4778-5386-4811-9C03-8A4E34F7C814}" presName="sibTrans" presStyleCnt="0"/>
      <dgm:spPr/>
    </dgm:pt>
    <dgm:pt modelId="{8803050F-110D-CE49-BB91-1330B53CE41A}" type="pres">
      <dgm:prSet presAssocID="{8AC96A6F-E6DA-440C-9C58-6AE21BB89DB9}" presName="node" presStyleLbl="node1" presStyleIdx="3" presStyleCnt="4">
        <dgm:presLayoutVars>
          <dgm:bulletEnabled val="1"/>
        </dgm:presLayoutVars>
      </dgm:prSet>
      <dgm:spPr/>
    </dgm:pt>
  </dgm:ptLst>
  <dgm:cxnLst>
    <dgm:cxn modelId="{E7B49416-346C-0241-8F48-0162CDCD2C01}" type="presOf" srcId="{5CE701A8-5B39-4A40-84D3-BC3701C0AB7B}" destId="{64A51A7F-B8D1-E74F-829C-9E0C34B9380C}" srcOrd="0" destOrd="0" presId="urn:microsoft.com/office/officeart/2005/8/layout/default"/>
    <dgm:cxn modelId="{0C3D3826-EC0F-4B07-9B48-3CCD6482DA90}" srcId="{5CE701A8-5B39-4A40-84D3-BC3701C0AB7B}" destId="{8AC96A6F-E6DA-440C-9C58-6AE21BB89DB9}" srcOrd="3" destOrd="0" parTransId="{C22CBFE8-38EF-42BA-9472-501AE0160619}" sibTransId="{F14B3606-EB47-4698-8674-6176ED1948D7}"/>
    <dgm:cxn modelId="{F537AB46-7ABD-434D-A218-87B6E580D79D}" type="presOf" srcId="{86842BB6-7B76-4EBD-9592-0EF4A715EF4B}" destId="{47325595-106B-5E4F-935E-E99E5870B706}" srcOrd="0" destOrd="0" presId="urn:microsoft.com/office/officeart/2005/8/layout/default"/>
    <dgm:cxn modelId="{AFB46B69-7A57-4A84-AE87-AE82FCB9AAC2}" srcId="{5CE701A8-5B39-4A40-84D3-BC3701C0AB7B}" destId="{17A2E438-0E23-476B-991D-BC5DBC8DB9C2}" srcOrd="1" destOrd="0" parTransId="{614C5706-B942-4806-B836-11B084A375E0}" sibTransId="{8DB144C4-4F93-4E38-B5EF-DDACBBD43B3B}"/>
    <dgm:cxn modelId="{CC57E56D-96EA-D64A-BA78-E726315C4F57}" type="presOf" srcId="{8AC96A6F-E6DA-440C-9C58-6AE21BB89DB9}" destId="{8803050F-110D-CE49-BB91-1330B53CE41A}" srcOrd="0" destOrd="0" presId="urn:microsoft.com/office/officeart/2005/8/layout/default"/>
    <dgm:cxn modelId="{9AF1FE83-2A12-46A5-95EE-298EB42EE552}" srcId="{5CE701A8-5B39-4A40-84D3-BC3701C0AB7B}" destId="{86842BB6-7B76-4EBD-9592-0EF4A715EF4B}" srcOrd="0" destOrd="0" parTransId="{8B9AC73F-F4F6-4E06-B7B1-BA926C72DCD2}" sibTransId="{B883AB58-DFA4-483C-8AC0-ADF358721536}"/>
    <dgm:cxn modelId="{58AB52A2-6B05-A544-9486-99F86FE9647D}" type="presOf" srcId="{17A2E438-0E23-476B-991D-BC5DBC8DB9C2}" destId="{976CE0BB-EA70-E945-AFF1-1BA22FC4DDA8}" srcOrd="0" destOrd="0" presId="urn:microsoft.com/office/officeart/2005/8/layout/default"/>
    <dgm:cxn modelId="{C76F2FDB-C253-466C-868A-7992A3E17292}" srcId="{5CE701A8-5B39-4A40-84D3-BC3701C0AB7B}" destId="{6900B762-741B-4CC0-B418-DCE900598025}" srcOrd="2" destOrd="0" parTransId="{55F74817-C0FF-4E0B-B030-621DDC13287A}" sibTransId="{06FA4778-5386-4811-9C03-8A4E34F7C814}"/>
    <dgm:cxn modelId="{23256AE2-906F-D440-BF19-C8EE169C3CBC}" type="presOf" srcId="{6900B762-741B-4CC0-B418-DCE900598025}" destId="{136DE498-A367-2D42-806D-9600C886A125}" srcOrd="0" destOrd="0" presId="urn:microsoft.com/office/officeart/2005/8/layout/default"/>
    <dgm:cxn modelId="{D79AF11D-27FD-7B4D-BB3E-0CAB894EA8E9}" type="presParOf" srcId="{64A51A7F-B8D1-E74F-829C-9E0C34B9380C}" destId="{47325595-106B-5E4F-935E-E99E5870B706}" srcOrd="0" destOrd="0" presId="urn:microsoft.com/office/officeart/2005/8/layout/default"/>
    <dgm:cxn modelId="{FC24D6B3-2D5E-E640-9CB3-C6604770B855}" type="presParOf" srcId="{64A51A7F-B8D1-E74F-829C-9E0C34B9380C}" destId="{5E67B93D-01B3-024E-871E-E03B161B8FCC}" srcOrd="1" destOrd="0" presId="urn:microsoft.com/office/officeart/2005/8/layout/default"/>
    <dgm:cxn modelId="{232FC61E-96C8-8849-9870-8DFCCC1EC4C7}" type="presParOf" srcId="{64A51A7F-B8D1-E74F-829C-9E0C34B9380C}" destId="{976CE0BB-EA70-E945-AFF1-1BA22FC4DDA8}" srcOrd="2" destOrd="0" presId="urn:microsoft.com/office/officeart/2005/8/layout/default"/>
    <dgm:cxn modelId="{178A52BC-A91D-8649-8D50-3993D5C0D1A0}" type="presParOf" srcId="{64A51A7F-B8D1-E74F-829C-9E0C34B9380C}" destId="{EA38A88D-320E-C34B-B441-2489EF6CDCE2}" srcOrd="3" destOrd="0" presId="urn:microsoft.com/office/officeart/2005/8/layout/default"/>
    <dgm:cxn modelId="{691DA429-3FDE-E44C-8C76-C4181547CBB4}" type="presParOf" srcId="{64A51A7F-B8D1-E74F-829C-9E0C34B9380C}" destId="{136DE498-A367-2D42-806D-9600C886A125}" srcOrd="4" destOrd="0" presId="urn:microsoft.com/office/officeart/2005/8/layout/default"/>
    <dgm:cxn modelId="{999514A2-BB47-974F-A63D-E6289537A365}" type="presParOf" srcId="{64A51A7F-B8D1-E74F-829C-9E0C34B9380C}" destId="{78C8D990-7159-7141-A8E0-BCF6C2696183}" srcOrd="5" destOrd="0" presId="urn:microsoft.com/office/officeart/2005/8/layout/default"/>
    <dgm:cxn modelId="{37900272-9F99-2140-A461-3471DB966574}" type="presParOf" srcId="{64A51A7F-B8D1-E74F-829C-9E0C34B9380C}" destId="{8803050F-110D-CE49-BB91-1330B53CE41A}"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1706EC-BE28-1647-8172-B499FD6668BF}"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n-GB"/>
        </a:p>
      </dgm:t>
    </dgm:pt>
    <dgm:pt modelId="{73C4CB0C-56FF-634D-936C-9767F1516336}">
      <dgm:prSet/>
      <dgm:spPr/>
      <dgm:t>
        <a:bodyPr/>
        <a:lstStyle/>
        <a:p>
          <a:r>
            <a:rPr lang="en-GB" b="1" dirty="0"/>
            <a:t>Suspect focused investigations </a:t>
          </a:r>
        </a:p>
      </dgm:t>
    </dgm:pt>
    <dgm:pt modelId="{4F07569F-022A-0C43-AEB6-BF5DB67DB59F}" type="parTrans" cxnId="{88BBB576-0A0A-1847-BC52-2B80AF9BC14E}">
      <dgm:prSet/>
      <dgm:spPr/>
      <dgm:t>
        <a:bodyPr/>
        <a:lstStyle/>
        <a:p>
          <a:endParaRPr lang="en-GB"/>
        </a:p>
      </dgm:t>
    </dgm:pt>
    <dgm:pt modelId="{BAD1F0E8-C31D-CD4D-A4E3-E1424B970C38}" type="sibTrans" cxnId="{88BBB576-0A0A-1847-BC52-2B80AF9BC14E}">
      <dgm:prSet/>
      <dgm:spPr/>
      <dgm:t>
        <a:bodyPr/>
        <a:lstStyle/>
        <a:p>
          <a:endParaRPr lang="en-GB"/>
        </a:p>
      </dgm:t>
    </dgm:pt>
    <dgm:pt modelId="{301E5EEF-54F9-8B4B-BE98-A0A200AFEBCD}">
      <dgm:prSet/>
      <dgm:spPr/>
      <dgm:t>
        <a:bodyPr/>
        <a:lstStyle/>
        <a:p>
          <a:r>
            <a:rPr lang="en-GB" b="1" dirty="0"/>
            <a:t>Repeat suspects  </a:t>
          </a:r>
        </a:p>
      </dgm:t>
    </dgm:pt>
    <dgm:pt modelId="{C1E14A11-D659-EC4C-8299-F0F7355EC955}" type="parTrans" cxnId="{299677BD-4E9D-6642-8A5C-9589C8D09581}">
      <dgm:prSet/>
      <dgm:spPr/>
      <dgm:t>
        <a:bodyPr/>
        <a:lstStyle/>
        <a:p>
          <a:endParaRPr lang="en-GB"/>
        </a:p>
      </dgm:t>
    </dgm:pt>
    <dgm:pt modelId="{0E32FA3C-0894-9443-BDD6-D7AF266C3B07}" type="sibTrans" cxnId="{299677BD-4E9D-6642-8A5C-9589C8D09581}">
      <dgm:prSet/>
      <dgm:spPr/>
      <dgm:t>
        <a:bodyPr/>
        <a:lstStyle/>
        <a:p>
          <a:endParaRPr lang="en-GB"/>
        </a:p>
      </dgm:t>
    </dgm:pt>
    <dgm:pt modelId="{F3F3EFDE-13BD-D04F-87E9-1B160AAB951F}">
      <dgm:prSet/>
      <dgm:spPr/>
      <dgm:t>
        <a:bodyPr/>
        <a:lstStyle/>
        <a:p>
          <a:r>
            <a:rPr lang="en-GB" b="1" dirty="0"/>
            <a:t>Procedural Justice approach to victim engagement </a:t>
          </a:r>
          <a:endParaRPr lang="en-GB" dirty="0"/>
        </a:p>
      </dgm:t>
    </dgm:pt>
    <dgm:pt modelId="{DB428B04-ED88-1F40-9AC0-D59EC5710D4A}" type="parTrans" cxnId="{28EDCE15-A8E1-B441-A1F3-AA6A82F36F3A}">
      <dgm:prSet/>
      <dgm:spPr/>
      <dgm:t>
        <a:bodyPr/>
        <a:lstStyle/>
        <a:p>
          <a:endParaRPr lang="en-GB"/>
        </a:p>
      </dgm:t>
    </dgm:pt>
    <dgm:pt modelId="{29FAB624-B56C-1147-9547-557A2B97E6A7}" type="sibTrans" cxnId="{28EDCE15-A8E1-B441-A1F3-AA6A82F36F3A}">
      <dgm:prSet/>
      <dgm:spPr/>
      <dgm:t>
        <a:bodyPr/>
        <a:lstStyle/>
        <a:p>
          <a:endParaRPr lang="en-GB"/>
        </a:p>
      </dgm:t>
    </dgm:pt>
    <dgm:pt modelId="{A2B5363B-02D6-7344-860B-242417075A64}">
      <dgm:prSet/>
      <dgm:spPr/>
      <dgm:t>
        <a:bodyPr/>
        <a:lstStyle/>
        <a:p>
          <a:r>
            <a:rPr lang="en-GB" b="1" dirty="0"/>
            <a:t>Learning, development and officer well-being </a:t>
          </a:r>
          <a:endParaRPr lang="en-GB" dirty="0"/>
        </a:p>
      </dgm:t>
    </dgm:pt>
    <dgm:pt modelId="{3DA6F014-0292-0A4A-88DA-017FE073F03C}" type="parTrans" cxnId="{9917701E-74DC-0542-B00A-05C426565A69}">
      <dgm:prSet/>
      <dgm:spPr/>
      <dgm:t>
        <a:bodyPr/>
        <a:lstStyle/>
        <a:p>
          <a:endParaRPr lang="en-GB"/>
        </a:p>
      </dgm:t>
    </dgm:pt>
    <dgm:pt modelId="{EF738BC4-D8EA-0241-914F-E43BC4C2A31E}" type="sibTrans" cxnId="{9917701E-74DC-0542-B00A-05C426565A69}">
      <dgm:prSet/>
      <dgm:spPr/>
      <dgm:t>
        <a:bodyPr/>
        <a:lstStyle/>
        <a:p>
          <a:endParaRPr lang="en-GB"/>
        </a:p>
      </dgm:t>
    </dgm:pt>
    <dgm:pt modelId="{47155228-4B2B-3B4A-B4F8-FE16AB375C8A}">
      <dgm:prSet/>
      <dgm:spPr/>
      <dgm:t>
        <a:bodyPr/>
        <a:lstStyle/>
        <a:p>
          <a:r>
            <a:rPr lang="en-GB" b="1" dirty="0"/>
            <a:t>Data and performance </a:t>
          </a:r>
        </a:p>
      </dgm:t>
    </dgm:pt>
    <dgm:pt modelId="{A7292F90-2427-AE4B-A6BB-B26E3D6B9DE9}" type="parTrans" cxnId="{6DA4C886-10BB-104B-A4E7-BFF716923073}">
      <dgm:prSet/>
      <dgm:spPr/>
      <dgm:t>
        <a:bodyPr/>
        <a:lstStyle/>
        <a:p>
          <a:endParaRPr lang="en-GB"/>
        </a:p>
      </dgm:t>
    </dgm:pt>
    <dgm:pt modelId="{8E6ED013-93B2-E04D-AE04-5D569B5A3F13}" type="sibTrans" cxnId="{6DA4C886-10BB-104B-A4E7-BFF716923073}">
      <dgm:prSet/>
      <dgm:spPr/>
      <dgm:t>
        <a:bodyPr/>
        <a:lstStyle/>
        <a:p>
          <a:endParaRPr lang="en-GB"/>
        </a:p>
      </dgm:t>
    </dgm:pt>
    <dgm:pt modelId="{A4609D46-8EBF-4721-8DFC-2581FCE64AE0}">
      <dgm:prSet/>
      <dgm:spPr/>
      <dgm:t>
        <a:bodyPr/>
        <a:lstStyle/>
        <a:p>
          <a:r>
            <a:rPr lang="en-GB" b="1" dirty="0"/>
            <a:t>Digital Forensics</a:t>
          </a:r>
        </a:p>
      </dgm:t>
    </dgm:pt>
    <dgm:pt modelId="{B093661E-8FDC-4779-BDC9-8651AF7F8969}" type="parTrans" cxnId="{CC329103-821D-43CF-B25C-071ADA1AA8AC}">
      <dgm:prSet/>
      <dgm:spPr/>
      <dgm:t>
        <a:bodyPr/>
        <a:lstStyle/>
        <a:p>
          <a:endParaRPr lang="en-GB"/>
        </a:p>
      </dgm:t>
    </dgm:pt>
    <dgm:pt modelId="{79A3FB96-EDC8-44A9-911A-93396574B690}" type="sibTrans" cxnId="{CC329103-821D-43CF-B25C-071ADA1AA8AC}">
      <dgm:prSet/>
      <dgm:spPr/>
      <dgm:t>
        <a:bodyPr/>
        <a:lstStyle/>
        <a:p>
          <a:endParaRPr lang="en-GB"/>
        </a:p>
      </dgm:t>
    </dgm:pt>
    <dgm:pt modelId="{A7BDFCA7-39C8-364C-AF58-6B7239EC0E53}" type="pres">
      <dgm:prSet presAssocID="{E41706EC-BE28-1647-8172-B499FD6668BF}" presName="Name0" presStyleCnt="0">
        <dgm:presLayoutVars>
          <dgm:dir/>
          <dgm:resizeHandles val="exact"/>
        </dgm:presLayoutVars>
      </dgm:prSet>
      <dgm:spPr/>
    </dgm:pt>
    <dgm:pt modelId="{EC78B48F-0F39-2748-A07E-E145F89C5AB8}" type="pres">
      <dgm:prSet presAssocID="{E41706EC-BE28-1647-8172-B499FD6668BF}" presName="fgShape" presStyleLbl="fgShp" presStyleIdx="0" presStyleCnt="1" custScaleX="106675" custLinFactNeighborY="24617"/>
      <dgm:spPr/>
    </dgm:pt>
    <dgm:pt modelId="{BF7C2CF0-5D14-E246-8EE6-31171EAE4A26}" type="pres">
      <dgm:prSet presAssocID="{E41706EC-BE28-1647-8172-B499FD6668BF}" presName="linComp" presStyleCnt="0"/>
      <dgm:spPr/>
    </dgm:pt>
    <dgm:pt modelId="{BB5AC7BD-BE39-1E4C-B216-D64501709670}" type="pres">
      <dgm:prSet presAssocID="{73C4CB0C-56FF-634D-936C-9767F1516336}" presName="compNode" presStyleCnt="0"/>
      <dgm:spPr/>
    </dgm:pt>
    <dgm:pt modelId="{43E14DF4-AEAD-7149-9F8D-9DDED918F1F3}" type="pres">
      <dgm:prSet presAssocID="{73C4CB0C-56FF-634D-936C-9767F1516336}" presName="bkgdShape" presStyleLbl="node1" presStyleIdx="0" presStyleCnt="6"/>
      <dgm:spPr/>
    </dgm:pt>
    <dgm:pt modelId="{EE469B56-762D-A04E-9528-50C14850D23A}" type="pres">
      <dgm:prSet presAssocID="{73C4CB0C-56FF-634D-936C-9767F1516336}" presName="nodeTx" presStyleLbl="node1" presStyleIdx="0" presStyleCnt="6">
        <dgm:presLayoutVars>
          <dgm:bulletEnabled val="1"/>
        </dgm:presLayoutVars>
      </dgm:prSet>
      <dgm:spPr/>
    </dgm:pt>
    <dgm:pt modelId="{0F538CBA-BAE7-6348-BEF3-FC0A755F6113}" type="pres">
      <dgm:prSet presAssocID="{73C4CB0C-56FF-634D-936C-9767F1516336}" presName="invisiNode" presStyleLbl="node1" presStyleIdx="0" presStyleCnt="6"/>
      <dgm:spPr/>
    </dgm:pt>
    <dgm:pt modelId="{921D9F51-6A73-CC4D-9620-5ADA9AEB9FDD}" type="pres">
      <dgm:prSet presAssocID="{73C4CB0C-56FF-634D-936C-9767F1516336}" presName="imagNode" presStyleLbl="fgImgPlac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Handcuffs with solid fill"/>
        </a:ext>
      </dgm:extLst>
    </dgm:pt>
    <dgm:pt modelId="{2F766B6A-B83F-B14A-BBDB-3ADBC8D89FA2}" type="pres">
      <dgm:prSet presAssocID="{BAD1F0E8-C31D-CD4D-A4E3-E1424B970C38}" presName="sibTrans" presStyleLbl="sibTrans2D1" presStyleIdx="0" presStyleCnt="0"/>
      <dgm:spPr/>
    </dgm:pt>
    <dgm:pt modelId="{4593A70A-4410-F548-858D-8717E1CF26D6}" type="pres">
      <dgm:prSet presAssocID="{301E5EEF-54F9-8B4B-BE98-A0A200AFEBCD}" presName="compNode" presStyleCnt="0"/>
      <dgm:spPr/>
    </dgm:pt>
    <dgm:pt modelId="{F2E1BBFF-D03B-944D-AF87-54DD7AD2352A}" type="pres">
      <dgm:prSet presAssocID="{301E5EEF-54F9-8B4B-BE98-A0A200AFEBCD}" presName="bkgdShape" presStyleLbl="node1" presStyleIdx="1" presStyleCnt="6"/>
      <dgm:spPr/>
    </dgm:pt>
    <dgm:pt modelId="{0978B006-3C53-374E-BC6F-8E2882A0D189}" type="pres">
      <dgm:prSet presAssocID="{301E5EEF-54F9-8B4B-BE98-A0A200AFEBCD}" presName="nodeTx" presStyleLbl="node1" presStyleIdx="1" presStyleCnt="6">
        <dgm:presLayoutVars>
          <dgm:bulletEnabled val="1"/>
        </dgm:presLayoutVars>
      </dgm:prSet>
      <dgm:spPr/>
    </dgm:pt>
    <dgm:pt modelId="{691CEFFF-C008-C54E-85AF-313553EE39CC}" type="pres">
      <dgm:prSet presAssocID="{301E5EEF-54F9-8B4B-BE98-A0A200AFEBCD}" presName="invisiNode" presStyleLbl="node1" presStyleIdx="1" presStyleCnt="6"/>
      <dgm:spPr/>
    </dgm:pt>
    <dgm:pt modelId="{AE3938C2-8E30-0043-AD71-8261EBA01500}" type="pres">
      <dgm:prSet presAssocID="{301E5EEF-54F9-8B4B-BE98-A0A200AFEBCD}" presName="imagNode" presStyleLbl="fgImgPlace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Repeat with solid fill"/>
        </a:ext>
      </dgm:extLst>
    </dgm:pt>
    <dgm:pt modelId="{38D80ECF-B913-294A-B7F4-30DCFE0CF5D0}" type="pres">
      <dgm:prSet presAssocID="{0E32FA3C-0894-9443-BDD6-D7AF266C3B07}" presName="sibTrans" presStyleLbl="sibTrans2D1" presStyleIdx="0" presStyleCnt="0"/>
      <dgm:spPr/>
    </dgm:pt>
    <dgm:pt modelId="{A06241BD-FDB4-9D47-8122-7BED47340294}" type="pres">
      <dgm:prSet presAssocID="{F3F3EFDE-13BD-D04F-87E9-1B160AAB951F}" presName="compNode" presStyleCnt="0"/>
      <dgm:spPr/>
    </dgm:pt>
    <dgm:pt modelId="{4C520D13-D0AC-2841-8646-928D9AE2A675}" type="pres">
      <dgm:prSet presAssocID="{F3F3EFDE-13BD-D04F-87E9-1B160AAB951F}" presName="bkgdShape" presStyleLbl="node1" presStyleIdx="2" presStyleCnt="6"/>
      <dgm:spPr/>
    </dgm:pt>
    <dgm:pt modelId="{0A5D2C1B-6D6C-7042-99FA-5B51C91ABB17}" type="pres">
      <dgm:prSet presAssocID="{F3F3EFDE-13BD-D04F-87E9-1B160AAB951F}" presName="nodeTx" presStyleLbl="node1" presStyleIdx="2" presStyleCnt="6">
        <dgm:presLayoutVars>
          <dgm:bulletEnabled val="1"/>
        </dgm:presLayoutVars>
      </dgm:prSet>
      <dgm:spPr/>
    </dgm:pt>
    <dgm:pt modelId="{A740407C-7538-BE4C-A678-E8466E8DA7FE}" type="pres">
      <dgm:prSet presAssocID="{F3F3EFDE-13BD-D04F-87E9-1B160AAB951F}" presName="invisiNode" presStyleLbl="node1" presStyleIdx="2" presStyleCnt="6"/>
      <dgm:spPr/>
    </dgm:pt>
    <dgm:pt modelId="{A0EE6CC6-CA47-5E46-A433-8565F20870C0}" type="pres">
      <dgm:prSet presAssocID="{F3F3EFDE-13BD-D04F-87E9-1B160AAB951F}" presName="imagNode" presStyleLbl="fgImgPlac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Scales of justice with solid fill"/>
        </a:ext>
      </dgm:extLst>
    </dgm:pt>
    <dgm:pt modelId="{AE156ECF-75B1-3341-9D91-CD5786C3BFBD}" type="pres">
      <dgm:prSet presAssocID="{29FAB624-B56C-1147-9547-557A2B97E6A7}" presName="sibTrans" presStyleLbl="sibTrans2D1" presStyleIdx="0" presStyleCnt="0"/>
      <dgm:spPr/>
    </dgm:pt>
    <dgm:pt modelId="{DA158100-4A78-164E-8885-8CC7C0C7F100}" type="pres">
      <dgm:prSet presAssocID="{A2B5363B-02D6-7344-860B-242417075A64}" presName="compNode" presStyleCnt="0"/>
      <dgm:spPr/>
    </dgm:pt>
    <dgm:pt modelId="{2FC03522-38E0-1442-8E4B-1A5601349109}" type="pres">
      <dgm:prSet presAssocID="{A2B5363B-02D6-7344-860B-242417075A64}" presName="bkgdShape" presStyleLbl="node1" presStyleIdx="3" presStyleCnt="6"/>
      <dgm:spPr/>
    </dgm:pt>
    <dgm:pt modelId="{BB712C44-A1FE-0745-A4EB-F0623D3C7E83}" type="pres">
      <dgm:prSet presAssocID="{A2B5363B-02D6-7344-860B-242417075A64}" presName="nodeTx" presStyleLbl="node1" presStyleIdx="3" presStyleCnt="6">
        <dgm:presLayoutVars>
          <dgm:bulletEnabled val="1"/>
        </dgm:presLayoutVars>
      </dgm:prSet>
      <dgm:spPr/>
    </dgm:pt>
    <dgm:pt modelId="{5D548973-8C87-A746-B083-614F04BCEFBC}" type="pres">
      <dgm:prSet presAssocID="{A2B5363B-02D6-7344-860B-242417075A64}" presName="invisiNode" presStyleLbl="node1" presStyleIdx="3" presStyleCnt="6"/>
      <dgm:spPr/>
    </dgm:pt>
    <dgm:pt modelId="{73955D35-41FB-BF4C-A38A-0394D58ACEFB}" type="pres">
      <dgm:prSet presAssocID="{A2B5363B-02D6-7344-860B-242417075A64}" presName="imagNode" presStyleLbl="fgImgPlac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Head with gears with solid fill"/>
        </a:ext>
      </dgm:extLst>
    </dgm:pt>
    <dgm:pt modelId="{04D87102-AFA9-1B41-9FDB-169471FC29D2}" type="pres">
      <dgm:prSet presAssocID="{EF738BC4-D8EA-0241-914F-E43BC4C2A31E}" presName="sibTrans" presStyleLbl="sibTrans2D1" presStyleIdx="0" presStyleCnt="0"/>
      <dgm:spPr/>
    </dgm:pt>
    <dgm:pt modelId="{439395D5-49B8-9F47-8A21-968CE37A6EBA}" type="pres">
      <dgm:prSet presAssocID="{47155228-4B2B-3B4A-B4F8-FE16AB375C8A}" presName="compNode" presStyleCnt="0"/>
      <dgm:spPr/>
    </dgm:pt>
    <dgm:pt modelId="{400BB9D5-350A-334E-84EF-808D8926F670}" type="pres">
      <dgm:prSet presAssocID="{47155228-4B2B-3B4A-B4F8-FE16AB375C8A}" presName="bkgdShape" presStyleLbl="node1" presStyleIdx="4" presStyleCnt="6"/>
      <dgm:spPr/>
    </dgm:pt>
    <dgm:pt modelId="{256F0435-B550-1043-A1D4-325B62DFBED9}" type="pres">
      <dgm:prSet presAssocID="{47155228-4B2B-3B4A-B4F8-FE16AB375C8A}" presName="nodeTx" presStyleLbl="node1" presStyleIdx="4" presStyleCnt="6">
        <dgm:presLayoutVars>
          <dgm:bulletEnabled val="1"/>
        </dgm:presLayoutVars>
      </dgm:prSet>
      <dgm:spPr/>
    </dgm:pt>
    <dgm:pt modelId="{A9D667A1-8DD3-094D-B87F-1A5D80E9B222}" type="pres">
      <dgm:prSet presAssocID="{47155228-4B2B-3B4A-B4F8-FE16AB375C8A}" presName="invisiNode" presStyleLbl="node1" presStyleIdx="4" presStyleCnt="6"/>
      <dgm:spPr/>
    </dgm:pt>
    <dgm:pt modelId="{631F19BD-74C4-BB49-810F-1D172C83785C}" type="pres">
      <dgm:prSet presAssocID="{47155228-4B2B-3B4A-B4F8-FE16AB375C8A}" presName="imagNode" presStyleLbl="fgImgPlac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Statistics outline"/>
        </a:ext>
      </dgm:extLst>
    </dgm:pt>
    <dgm:pt modelId="{1D92C623-2182-45D9-9059-464956964707}" type="pres">
      <dgm:prSet presAssocID="{8E6ED013-93B2-E04D-AE04-5D569B5A3F13}" presName="sibTrans" presStyleLbl="sibTrans2D1" presStyleIdx="0" presStyleCnt="0"/>
      <dgm:spPr/>
    </dgm:pt>
    <dgm:pt modelId="{1F110CA5-5CE6-44AE-B1FE-C4D7DE245963}" type="pres">
      <dgm:prSet presAssocID="{A4609D46-8EBF-4721-8DFC-2581FCE64AE0}" presName="compNode" presStyleCnt="0"/>
      <dgm:spPr/>
    </dgm:pt>
    <dgm:pt modelId="{96D2617D-4DF8-480E-8802-6D0256628AAC}" type="pres">
      <dgm:prSet presAssocID="{A4609D46-8EBF-4721-8DFC-2581FCE64AE0}" presName="bkgdShape" presStyleLbl="node1" presStyleIdx="5" presStyleCnt="6"/>
      <dgm:spPr/>
    </dgm:pt>
    <dgm:pt modelId="{C229095D-0947-4D35-BCD4-61BF98C3E1ED}" type="pres">
      <dgm:prSet presAssocID="{A4609D46-8EBF-4721-8DFC-2581FCE64AE0}" presName="nodeTx" presStyleLbl="node1" presStyleIdx="5" presStyleCnt="6">
        <dgm:presLayoutVars>
          <dgm:bulletEnabled val="1"/>
        </dgm:presLayoutVars>
      </dgm:prSet>
      <dgm:spPr/>
    </dgm:pt>
    <dgm:pt modelId="{07BAA359-5474-4320-9C0B-C99A0D986E8F}" type="pres">
      <dgm:prSet presAssocID="{A4609D46-8EBF-4721-8DFC-2581FCE64AE0}" presName="invisiNode" presStyleLbl="node1" presStyleIdx="5" presStyleCnt="6"/>
      <dgm:spPr/>
    </dgm:pt>
    <dgm:pt modelId="{D2A1D218-B938-4BC3-802C-8CF1AA012143}" type="pres">
      <dgm:prSet presAssocID="{A4609D46-8EBF-4721-8DFC-2581FCE64AE0}" presName="imagNode" presStyleLbl="fgImgPlac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Fingerprint with solid fill"/>
        </a:ext>
      </dgm:extLst>
    </dgm:pt>
  </dgm:ptLst>
  <dgm:cxnLst>
    <dgm:cxn modelId="{B0A18E02-D2F5-7447-B81A-FC331F88915E}" type="presOf" srcId="{F3F3EFDE-13BD-D04F-87E9-1B160AAB951F}" destId="{4C520D13-D0AC-2841-8646-928D9AE2A675}" srcOrd="0" destOrd="0" presId="urn:microsoft.com/office/officeart/2005/8/layout/hList7"/>
    <dgm:cxn modelId="{CC329103-821D-43CF-B25C-071ADA1AA8AC}" srcId="{E41706EC-BE28-1647-8172-B499FD6668BF}" destId="{A4609D46-8EBF-4721-8DFC-2581FCE64AE0}" srcOrd="5" destOrd="0" parTransId="{B093661E-8FDC-4779-BDC9-8651AF7F8969}" sibTransId="{79A3FB96-EDC8-44A9-911A-93396574B690}"/>
    <dgm:cxn modelId="{83D7B614-B4C9-C148-8D20-9FDA375D99FB}" type="presOf" srcId="{301E5EEF-54F9-8B4B-BE98-A0A200AFEBCD}" destId="{F2E1BBFF-D03B-944D-AF87-54DD7AD2352A}" srcOrd="0" destOrd="0" presId="urn:microsoft.com/office/officeart/2005/8/layout/hList7"/>
    <dgm:cxn modelId="{DDDF1015-9EA6-E948-A49E-380C135E2894}" type="presOf" srcId="{301E5EEF-54F9-8B4B-BE98-A0A200AFEBCD}" destId="{0978B006-3C53-374E-BC6F-8E2882A0D189}" srcOrd="1" destOrd="0" presId="urn:microsoft.com/office/officeart/2005/8/layout/hList7"/>
    <dgm:cxn modelId="{28EDCE15-A8E1-B441-A1F3-AA6A82F36F3A}" srcId="{E41706EC-BE28-1647-8172-B499FD6668BF}" destId="{F3F3EFDE-13BD-D04F-87E9-1B160AAB951F}" srcOrd="2" destOrd="0" parTransId="{DB428B04-ED88-1F40-9AC0-D59EC5710D4A}" sibTransId="{29FAB624-B56C-1147-9547-557A2B97E6A7}"/>
    <dgm:cxn modelId="{9917701E-74DC-0542-B00A-05C426565A69}" srcId="{E41706EC-BE28-1647-8172-B499FD6668BF}" destId="{A2B5363B-02D6-7344-860B-242417075A64}" srcOrd="3" destOrd="0" parTransId="{3DA6F014-0292-0A4A-88DA-017FE073F03C}" sibTransId="{EF738BC4-D8EA-0241-914F-E43BC4C2A31E}"/>
    <dgm:cxn modelId="{FB564E2B-C5EB-C24C-BE56-FD48845A9D75}" type="presOf" srcId="{BAD1F0E8-C31D-CD4D-A4E3-E1424B970C38}" destId="{2F766B6A-B83F-B14A-BBDB-3ADBC8D89FA2}" srcOrd="0" destOrd="0" presId="urn:microsoft.com/office/officeart/2005/8/layout/hList7"/>
    <dgm:cxn modelId="{0782F736-67E0-2545-8FCE-687CD2AB748F}" type="presOf" srcId="{0E32FA3C-0894-9443-BDD6-D7AF266C3B07}" destId="{38D80ECF-B913-294A-B7F4-30DCFE0CF5D0}" srcOrd="0" destOrd="0" presId="urn:microsoft.com/office/officeart/2005/8/layout/hList7"/>
    <dgm:cxn modelId="{8DCFEA57-A72B-F245-9B87-9DD84FF71A8D}" type="presOf" srcId="{EF738BC4-D8EA-0241-914F-E43BC4C2A31E}" destId="{04D87102-AFA9-1B41-9FDB-169471FC29D2}" srcOrd="0" destOrd="0" presId="urn:microsoft.com/office/officeart/2005/8/layout/hList7"/>
    <dgm:cxn modelId="{A625CF71-83A2-BB40-B98F-9D2601D7E893}" type="presOf" srcId="{47155228-4B2B-3B4A-B4F8-FE16AB375C8A}" destId="{256F0435-B550-1043-A1D4-325B62DFBED9}" srcOrd="1" destOrd="0" presId="urn:microsoft.com/office/officeart/2005/8/layout/hList7"/>
    <dgm:cxn modelId="{9E3A3372-47C4-FD4B-A43E-112E373D9CE3}" type="presOf" srcId="{47155228-4B2B-3B4A-B4F8-FE16AB375C8A}" destId="{400BB9D5-350A-334E-84EF-808D8926F670}" srcOrd="0" destOrd="0" presId="urn:microsoft.com/office/officeart/2005/8/layout/hList7"/>
    <dgm:cxn modelId="{88BBB576-0A0A-1847-BC52-2B80AF9BC14E}" srcId="{E41706EC-BE28-1647-8172-B499FD6668BF}" destId="{73C4CB0C-56FF-634D-936C-9767F1516336}" srcOrd="0" destOrd="0" parTransId="{4F07569F-022A-0C43-AEB6-BF5DB67DB59F}" sibTransId="{BAD1F0E8-C31D-CD4D-A4E3-E1424B970C38}"/>
    <dgm:cxn modelId="{6DA4C886-10BB-104B-A4E7-BFF716923073}" srcId="{E41706EC-BE28-1647-8172-B499FD6668BF}" destId="{47155228-4B2B-3B4A-B4F8-FE16AB375C8A}" srcOrd="4" destOrd="0" parTransId="{A7292F90-2427-AE4B-A6BB-B26E3D6B9DE9}" sibTransId="{8E6ED013-93B2-E04D-AE04-5D569B5A3F13}"/>
    <dgm:cxn modelId="{E5780789-14F1-40DC-B822-17EF087EE635}" type="presOf" srcId="{A4609D46-8EBF-4721-8DFC-2581FCE64AE0}" destId="{96D2617D-4DF8-480E-8802-6D0256628AAC}" srcOrd="0" destOrd="0" presId="urn:microsoft.com/office/officeart/2005/8/layout/hList7"/>
    <dgm:cxn modelId="{B7778596-B895-364E-A60D-B2DA659C4A35}" type="presOf" srcId="{A2B5363B-02D6-7344-860B-242417075A64}" destId="{BB712C44-A1FE-0745-A4EB-F0623D3C7E83}" srcOrd="1" destOrd="0" presId="urn:microsoft.com/office/officeart/2005/8/layout/hList7"/>
    <dgm:cxn modelId="{9710BDA0-35D9-C940-8DBF-C01896259195}" type="presOf" srcId="{E41706EC-BE28-1647-8172-B499FD6668BF}" destId="{A7BDFCA7-39C8-364C-AF58-6B7239EC0E53}" srcOrd="0" destOrd="0" presId="urn:microsoft.com/office/officeart/2005/8/layout/hList7"/>
    <dgm:cxn modelId="{812CFCA3-8CA5-4502-8BB4-81254845DE71}" type="presOf" srcId="{A4609D46-8EBF-4721-8DFC-2581FCE64AE0}" destId="{C229095D-0947-4D35-BCD4-61BF98C3E1ED}" srcOrd="1" destOrd="0" presId="urn:microsoft.com/office/officeart/2005/8/layout/hList7"/>
    <dgm:cxn modelId="{299677BD-4E9D-6642-8A5C-9589C8D09581}" srcId="{E41706EC-BE28-1647-8172-B499FD6668BF}" destId="{301E5EEF-54F9-8B4B-BE98-A0A200AFEBCD}" srcOrd="1" destOrd="0" parTransId="{C1E14A11-D659-EC4C-8299-F0F7355EC955}" sibTransId="{0E32FA3C-0894-9443-BDD6-D7AF266C3B07}"/>
    <dgm:cxn modelId="{156A61C8-A923-0045-8C69-91C93D27DD67}" type="presOf" srcId="{73C4CB0C-56FF-634D-936C-9767F1516336}" destId="{EE469B56-762D-A04E-9528-50C14850D23A}" srcOrd="1" destOrd="0" presId="urn:microsoft.com/office/officeart/2005/8/layout/hList7"/>
    <dgm:cxn modelId="{957FBAD0-AB11-4BC3-B7C1-A4A3D0E84C82}" type="presOf" srcId="{8E6ED013-93B2-E04D-AE04-5D569B5A3F13}" destId="{1D92C623-2182-45D9-9059-464956964707}" srcOrd="0" destOrd="0" presId="urn:microsoft.com/office/officeart/2005/8/layout/hList7"/>
    <dgm:cxn modelId="{8D6A2FD2-6078-0242-8E77-F54DBAFF21FF}" type="presOf" srcId="{F3F3EFDE-13BD-D04F-87E9-1B160AAB951F}" destId="{0A5D2C1B-6D6C-7042-99FA-5B51C91ABB17}" srcOrd="1" destOrd="0" presId="urn:microsoft.com/office/officeart/2005/8/layout/hList7"/>
    <dgm:cxn modelId="{F59003D9-170A-9844-ACEB-FFA36E5C02E6}" type="presOf" srcId="{73C4CB0C-56FF-634D-936C-9767F1516336}" destId="{43E14DF4-AEAD-7149-9F8D-9DDED918F1F3}" srcOrd="0" destOrd="0" presId="urn:microsoft.com/office/officeart/2005/8/layout/hList7"/>
    <dgm:cxn modelId="{A51CEDE3-CC0C-644A-9456-5FB532890431}" type="presOf" srcId="{29FAB624-B56C-1147-9547-557A2B97E6A7}" destId="{AE156ECF-75B1-3341-9D91-CD5786C3BFBD}" srcOrd="0" destOrd="0" presId="urn:microsoft.com/office/officeart/2005/8/layout/hList7"/>
    <dgm:cxn modelId="{E92A98E7-419C-D34A-A463-60DD73C1DCAB}" type="presOf" srcId="{A2B5363B-02D6-7344-860B-242417075A64}" destId="{2FC03522-38E0-1442-8E4B-1A5601349109}" srcOrd="0" destOrd="0" presId="urn:microsoft.com/office/officeart/2005/8/layout/hList7"/>
    <dgm:cxn modelId="{C0DD9D13-D2E3-D14C-A852-5805DABD3DCC}" type="presParOf" srcId="{A7BDFCA7-39C8-364C-AF58-6B7239EC0E53}" destId="{EC78B48F-0F39-2748-A07E-E145F89C5AB8}" srcOrd="0" destOrd="0" presId="urn:microsoft.com/office/officeart/2005/8/layout/hList7"/>
    <dgm:cxn modelId="{E578A52A-FFC7-9840-B87F-B16AE6538C60}" type="presParOf" srcId="{A7BDFCA7-39C8-364C-AF58-6B7239EC0E53}" destId="{BF7C2CF0-5D14-E246-8EE6-31171EAE4A26}" srcOrd="1" destOrd="0" presId="urn:microsoft.com/office/officeart/2005/8/layout/hList7"/>
    <dgm:cxn modelId="{B1D635EC-30E6-E344-94DC-C2FE1F8FC243}" type="presParOf" srcId="{BF7C2CF0-5D14-E246-8EE6-31171EAE4A26}" destId="{BB5AC7BD-BE39-1E4C-B216-D64501709670}" srcOrd="0" destOrd="0" presId="urn:microsoft.com/office/officeart/2005/8/layout/hList7"/>
    <dgm:cxn modelId="{9E48E28F-85F8-C341-89B7-0031103CFEA1}" type="presParOf" srcId="{BB5AC7BD-BE39-1E4C-B216-D64501709670}" destId="{43E14DF4-AEAD-7149-9F8D-9DDED918F1F3}" srcOrd="0" destOrd="0" presId="urn:microsoft.com/office/officeart/2005/8/layout/hList7"/>
    <dgm:cxn modelId="{8DC634E2-1827-204D-92EC-BE39E69C6DBE}" type="presParOf" srcId="{BB5AC7BD-BE39-1E4C-B216-D64501709670}" destId="{EE469B56-762D-A04E-9528-50C14850D23A}" srcOrd="1" destOrd="0" presId="urn:microsoft.com/office/officeart/2005/8/layout/hList7"/>
    <dgm:cxn modelId="{7B165B8D-2230-FC46-9D20-5938FC96A8B4}" type="presParOf" srcId="{BB5AC7BD-BE39-1E4C-B216-D64501709670}" destId="{0F538CBA-BAE7-6348-BEF3-FC0A755F6113}" srcOrd="2" destOrd="0" presId="urn:microsoft.com/office/officeart/2005/8/layout/hList7"/>
    <dgm:cxn modelId="{B431D3A6-56D2-F541-B9B0-EE12DB5524EE}" type="presParOf" srcId="{BB5AC7BD-BE39-1E4C-B216-D64501709670}" destId="{921D9F51-6A73-CC4D-9620-5ADA9AEB9FDD}" srcOrd="3" destOrd="0" presId="urn:microsoft.com/office/officeart/2005/8/layout/hList7"/>
    <dgm:cxn modelId="{A50E2B5D-83A0-BE4F-85B9-834A225EEE1F}" type="presParOf" srcId="{BF7C2CF0-5D14-E246-8EE6-31171EAE4A26}" destId="{2F766B6A-B83F-B14A-BBDB-3ADBC8D89FA2}" srcOrd="1" destOrd="0" presId="urn:microsoft.com/office/officeart/2005/8/layout/hList7"/>
    <dgm:cxn modelId="{7BD6F3EB-39B5-6D4B-AC44-5BB8BBF2182B}" type="presParOf" srcId="{BF7C2CF0-5D14-E246-8EE6-31171EAE4A26}" destId="{4593A70A-4410-F548-858D-8717E1CF26D6}" srcOrd="2" destOrd="0" presId="urn:microsoft.com/office/officeart/2005/8/layout/hList7"/>
    <dgm:cxn modelId="{E363D6F0-4F3C-4F41-91A4-0CEC48AD703D}" type="presParOf" srcId="{4593A70A-4410-F548-858D-8717E1CF26D6}" destId="{F2E1BBFF-D03B-944D-AF87-54DD7AD2352A}" srcOrd="0" destOrd="0" presId="urn:microsoft.com/office/officeart/2005/8/layout/hList7"/>
    <dgm:cxn modelId="{D37B2CAB-83FE-0343-9118-DD4AF99FD0FB}" type="presParOf" srcId="{4593A70A-4410-F548-858D-8717E1CF26D6}" destId="{0978B006-3C53-374E-BC6F-8E2882A0D189}" srcOrd="1" destOrd="0" presId="urn:microsoft.com/office/officeart/2005/8/layout/hList7"/>
    <dgm:cxn modelId="{0C2C435B-5790-0E42-928E-051B0C9B4C84}" type="presParOf" srcId="{4593A70A-4410-F548-858D-8717E1CF26D6}" destId="{691CEFFF-C008-C54E-85AF-313553EE39CC}" srcOrd="2" destOrd="0" presId="urn:microsoft.com/office/officeart/2005/8/layout/hList7"/>
    <dgm:cxn modelId="{FE734C4A-E9CF-B34B-87BD-9629B8B8A185}" type="presParOf" srcId="{4593A70A-4410-F548-858D-8717E1CF26D6}" destId="{AE3938C2-8E30-0043-AD71-8261EBA01500}" srcOrd="3" destOrd="0" presId="urn:microsoft.com/office/officeart/2005/8/layout/hList7"/>
    <dgm:cxn modelId="{FC44E9AE-827E-1F41-9F9A-5ED0E60B7DC3}" type="presParOf" srcId="{BF7C2CF0-5D14-E246-8EE6-31171EAE4A26}" destId="{38D80ECF-B913-294A-B7F4-30DCFE0CF5D0}" srcOrd="3" destOrd="0" presId="urn:microsoft.com/office/officeart/2005/8/layout/hList7"/>
    <dgm:cxn modelId="{B8301572-1305-614D-998B-623E9243E50A}" type="presParOf" srcId="{BF7C2CF0-5D14-E246-8EE6-31171EAE4A26}" destId="{A06241BD-FDB4-9D47-8122-7BED47340294}" srcOrd="4" destOrd="0" presId="urn:microsoft.com/office/officeart/2005/8/layout/hList7"/>
    <dgm:cxn modelId="{07364CA9-97E5-0A4A-B06D-10E059E235AC}" type="presParOf" srcId="{A06241BD-FDB4-9D47-8122-7BED47340294}" destId="{4C520D13-D0AC-2841-8646-928D9AE2A675}" srcOrd="0" destOrd="0" presId="urn:microsoft.com/office/officeart/2005/8/layout/hList7"/>
    <dgm:cxn modelId="{3500EE47-EC20-9348-9660-28467B0F5DF1}" type="presParOf" srcId="{A06241BD-FDB4-9D47-8122-7BED47340294}" destId="{0A5D2C1B-6D6C-7042-99FA-5B51C91ABB17}" srcOrd="1" destOrd="0" presId="urn:microsoft.com/office/officeart/2005/8/layout/hList7"/>
    <dgm:cxn modelId="{03A2E935-28DD-6445-A984-FC6598BFF6A0}" type="presParOf" srcId="{A06241BD-FDB4-9D47-8122-7BED47340294}" destId="{A740407C-7538-BE4C-A678-E8466E8DA7FE}" srcOrd="2" destOrd="0" presId="urn:microsoft.com/office/officeart/2005/8/layout/hList7"/>
    <dgm:cxn modelId="{D0A351C0-0939-5B41-B4A4-D0CC096C6E2D}" type="presParOf" srcId="{A06241BD-FDB4-9D47-8122-7BED47340294}" destId="{A0EE6CC6-CA47-5E46-A433-8565F20870C0}" srcOrd="3" destOrd="0" presId="urn:microsoft.com/office/officeart/2005/8/layout/hList7"/>
    <dgm:cxn modelId="{D7F63ED3-CBD3-7D41-8974-07353637F15A}" type="presParOf" srcId="{BF7C2CF0-5D14-E246-8EE6-31171EAE4A26}" destId="{AE156ECF-75B1-3341-9D91-CD5786C3BFBD}" srcOrd="5" destOrd="0" presId="urn:microsoft.com/office/officeart/2005/8/layout/hList7"/>
    <dgm:cxn modelId="{9FBCA065-CF71-B142-92DB-4D4304DAA9D7}" type="presParOf" srcId="{BF7C2CF0-5D14-E246-8EE6-31171EAE4A26}" destId="{DA158100-4A78-164E-8885-8CC7C0C7F100}" srcOrd="6" destOrd="0" presId="urn:microsoft.com/office/officeart/2005/8/layout/hList7"/>
    <dgm:cxn modelId="{1D5F6BB5-241F-A245-8537-8441AFF62494}" type="presParOf" srcId="{DA158100-4A78-164E-8885-8CC7C0C7F100}" destId="{2FC03522-38E0-1442-8E4B-1A5601349109}" srcOrd="0" destOrd="0" presId="urn:microsoft.com/office/officeart/2005/8/layout/hList7"/>
    <dgm:cxn modelId="{574B1D55-94EA-C749-AA5F-B6C7F28AAF13}" type="presParOf" srcId="{DA158100-4A78-164E-8885-8CC7C0C7F100}" destId="{BB712C44-A1FE-0745-A4EB-F0623D3C7E83}" srcOrd="1" destOrd="0" presId="urn:microsoft.com/office/officeart/2005/8/layout/hList7"/>
    <dgm:cxn modelId="{E378395B-D8BD-DA4D-BD8B-4D70E8C7E724}" type="presParOf" srcId="{DA158100-4A78-164E-8885-8CC7C0C7F100}" destId="{5D548973-8C87-A746-B083-614F04BCEFBC}" srcOrd="2" destOrd="0" presId="urn:microsoft.com/office/officeart/2005/8/layout/hList7"/>
    <dgm:cxn modelId="{543512F4-F60C-6940-8B09-326E90E7311D}" type="presParOf" srcId="{DA158100-4A78-164E-8885-8CC7C0C7F100}" destId="{73955D35-41FB-BF4C-A38A-0394D58ACEFB}" srcOrd="3" destOrd="0" presId="urn:microsoft.com/office/officeart/2005/8/layout/hList7"/>
    <dgm:cxn modelId="{877E592C-E436-E848-96B0-3B49679E715C}" type="presParOf" srcId="{BF7C2CF0-5D14-E246-8EE6-31171EAE4A26}" destId="{04D87102-AFA9-1B41-9FDB-169471FC29D2}" srcOrd="7" destOrd="0" presId="urn:microsoft.com/office/officeart/2005/8/layout/hList7"/>
    <dgm:cxn modelId="{494B3C0B-7433-114B-BB69-FD7C89A8017C}" type="presParOf" srcId="{BF7C2CF0-5D14-E246-8EE6-31171EAE4A26}" destId="{439395D5-49B8-9F47-8A21-968CE37A6EBA}" srcOrd="8" destOrd="0" presId="urn:microsoft.com/office/officeart/2005/8/layout/hList7"/>
    <dgm:cxn modelId="{2CFEC2FE-A140-DA46-8BFD-D67602018B84}" type="presParOf" srcId="{439395D5-49B8-9F47-8A21-968CE37A6EBA}" destId="{400BB9D5-350A-334E-84EF-808D8926F670}" srcOrd="0" destOrd="0" presId="urn:microsoft.com/office/officeart/2005/8/layout/hList7"/>
    <dgm:cxn modelId="{1DFE8E7C-4BAA-4F42-B710-717F3E3009E8}" type="presParOf" srcId="{439395D5-49B8-9F47-8A21-968CE37A6EBA}" destId="{256F0435-B550-1043-A1D4-325B62DFBED9}" srcOrd="1" destOrd="0" presId="urn:microsoft.com/office/officeart/2005/8/layout/hList7"/>
    <dgm:cxn modelId="{436A2228-8B96-784E-819E-3CE71E6087DF}" type="presParOf" srcId="{439395D5-49B8-9F47-8A21-968CE37A6EBA}" destId="{A9D667A1-8DD3-094D-B87F-1A5D80E9B222}" srcOrd="2" destOrd="0" presId="urn:microsoft.com/office/officeart/2005/8/layout/hList7"/>
    <dgm:cxn modelId="{B402239C-95F0-E345-8E79-A7DB4BC83CE4}" type="presParOf" srcId="{439395D5-49B8-9F47-8A21-968CE37A6EBA}" destId="{631F19BD-74C4-BB49-810F-1D172C83785C}" srcOrd="3" destOrd="0" presId="urn:microsoft.com/office/officeart/2005/8/layout/hList7"/>
    <dgm:cxn modelId="{C0B13265-131A-40BF-A14F-1A33A3B77EB1}" type="presParOf" srcId="{BF7C2CF0-5D14-E246-8EE6-31171EAE4A26}" destId="{1D92C623-2182-45D9-9059-464956964707}" srcOrd="9" destOrd="0" presId="urn:microsoft.com/office/officeart/2005/8/layout/hList7"/>
    <dgm:cxn modelId="{7C6D89BE-6DD3-404F-80A3-C0DA194AEE14}" type="presParOf" srcId="{BF7C2CF0-5D14-E246-8EE6-31171EAE4A26}" destId="{1F110CA5-5CE6-44AE-B1FE-C4D7DE245963}" srcOrd="10" destOrd="0" presId="urn:microsoft.com/office/officeart/2005/8/layout/hList7"/>
    <dgm:cxn modelId="{927E2C0D-2BB4-4C7D-B314-D3860F5715CD}" type="presParOf" srcId="{1F110CA5-5CE6-44AE-B1FE-C4D7DE245963}" destId="{96D2617D-4DF8-480E-8802-6D0256628AAC}" srcOrd="0" destOrd="0" presId="urn:microsoft.com/office/officeart/2005/8/layout/hList7"/>
    <dgm:cxn modelId="{19A93BE2-BE0B-4FAF-A1FD-50DA4DB87AED}" type="presParOf" srcId="{1F110CA5-5CE6-44AE-B1FE-C4D7DE245963}" destId="{C229095D-0947-4D35-BCD4-61BF98C3E1ED}" srcOrd="1" destOrd="0" presId="urn:microsoft.com/office/officeart/2005/8/layout/hList7"/>
    <dgm:cxn modelId="{D80724E5-A90B-4397-928E-6D56E9725F45}" type="presParOf" srcId="{1F110CA5-5CE6-44AE-B1FE-C4D7DE245963}" destId="{07BAA359-5474-4320-9C0B-C99A0D986E8F}" srcOrd="2" destOrd="0" presId="urn:microsoft.com/office/officeart/2005/8/layout/hList7"/>
    <dgm:cxn modelId="{4AC34BEB-7BFC-4B31-A9A3-4C86AD5AC1DD}" type="presParOf" srcId="{1F110CA5-5CE6-44AE-B1FE-C4D7DE245963}" destId="{D2A1D218-B938-4BC3-802C-8CF1AA012143}"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D8B7FF-5D6A-44B3-A5F2-5512EA872281}"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0205BFE7-31F8-46DE-AA06-32A2678834C3}">
      <dgm:prSet/>
      <dgm:spPr/>
      <dgm:t>
        <a:bodyPr/>
        <a:lstStyle/>
        <a:p>
          <a:r>
            <a:rPr lang="en-US" dirty="0"/>
            <a:t>Six words: </a:t>
          </a:r>
        </a:p>
      </dgm:t>
    </dgm:pt>
    <dgm:pt modelId="{249817F0-4254-41B3-838C-29700222E4BD}" type="parTrans" cxnId="{843D5290-24D4-422C-A311-70B7A0E20F0C}">
      <dgm:prSet/>
      <dgm:spPr/>
      <dgm:t>
        <a:bodyPr/>
        <a:lstStyle/>
        <a:p>
          <a:endParaRPr lang="en-US"/>
        </a:p>
      </dgm:t>
    </dgm:pt>
    <dgm:pt modelId="{B7682268-3D51-438D-804C-D21B0823D6BC}" type="sibTrans" cxnId="{843D5290-24D4-422C-A311-70B7A0E20F0C}">
      <dgm:prSet/>
      <dgm:spPr/>
      <dgm:t>
        <a:bodyPr/>
        <a:lstStyle/>
        <a:p>
          <a:endParaRPr lang="en-US"/>
        </a:p>
      </dgm:t>
    </dgm:pt>
    <dgm:pt modelId="{ACBCEC1C-FC57-43C7-800C-9EF7DEB44A75}">
      <dgm:prSet/>
      <dgm:spPr/>
      <dgm:t>
        <a:bodyPr/>
        <a:lstStyle/>
        <a:p>
          <a:r>
            <a:rPr lang="en-US"/>
            <a:t>Victim Centred</a:t>
          </a:r>
        </a:p>
      </dgm:t>
    </dgm:pt>
    <dgm:pt modelId="{FED72928-0502-4976-A981-267EE684824E}" type="parTrans" cxnId="{9A391637-DC3E-489F-8FD9-138A4CE59E6A}">
      <dgm:prSet/>
      <dgm:spPr/>
      <dgm:t>
        <a:bodyPr/>
        <a:lstStyle/>
        <a:p>
          <a:endParaRPr lang="en-US"/>
        </a:p>
      </dgm:t>
    </dgm:pt>
    <dgm:pt modelId="{DDFB9AEB-2503-4543-B1B2-27B51A06A8C7}" type="sibTrans" cxnId="{9A391637-DC3E-489F-8FD9-138A4CE59E6A}">
      <dgm:prSet/>
      <dgm:spPr/>
      <dgm:t>
        <a:bodyPr/>
        <a:lstStyle/>
        <a:p>
          <a:endParaRPr lang="en-US"/>
        </a:p>
      </dgm:t>
    </dgm:pt>
    <dgm:pt modelId="{4586A780-81BB-4E0A-ADB8-A7C67CEF8E8A}">
      <dgm:prSet/>
      <dgm:spPr/>
      <dgm:t>
        <a:bodyPr/>
        <a:lstStyle/>
        <a:p>
          <a:r>
            <a:rPr lang="en-US"/>
            <a:t>Suspect Focused</a:t>
          </a:r>
        </a:p>
      </dgm:t>
    </dgm:pt>
    <dgm:pt modelId="{C1A5A428-58C9-4AC4-BDBB-BABD23C56230}" type="parTrans" cxnId="{6C037072-0793-4152-AC57-760566B2C8F8}">
      <dgm:prSet/>
      <dgm:spPr/>
      <dgm:t>
        <a:bodyPr/>
        <a:lstStyle/>
        <a:p>
          <a:endParaRPr lang="en-US"/>
        </a:p>
      </dgm:t>
    </dgm:pt>
    <dgm:pt modelId="{7D93333E-C9F5-4119-87AB-8E15764AF002}" type="sibTrans" cxnId="{6C037072-0793-4152-AC57-760566B2C8F8}">
      <dgm:prSet/>
      <dgm:spPr/>
      <dgm:t>
        <a:bodyPr/>
        <a:lstStyle/>
        <a:p>
          <a:endParaRPr lang="en-US"/>
        </a:p>
      </dgm:t>
    </dgm:pt>
    <dgm:pt modelId="{96C3BEC6-7E1F-470D-9125-09E8281B5830}">
      <dgm:prSet/>
      <dgm:spPr/>
      <dgm:t>
        <a:bodyPr/>
        <a:lstStyle/>
        <a:p>
          <a:r>
            <a:rPr lang="en-US"/>
            <a:t>Context Led </a:t>
          </a:r>
        </a:p>
      </dgm:t>
    </dgm:pt>
    <dgm:pt modelId="{5BA998DC-6B8A-462F-96DB-38112EA6313E}" type="parTrans" cxnId="{D3222F35-22E8-43E6-BB9E-D5A4FB95B82B}">
      <dgm:prSet/>
      <dgm:spPr/>
      <dgm:t>
        <a:bodyPr/>
        <a:lstStyle/>
        <a:p>
          <a:endParaRPr lang="en-US"/>
        </a:p>
      </dgm:t>
    </dgm:pt>
    <dgm:pt modelId="{FA417807-7025-46BB-8F18-029F45A1F13A}" type="sibTrans" cxnId="{D3222F35-22E8-43E6-BB9E-D5A4FB95B82B}">
      <dgm:prSet/>
      <dgm:spPr/>
      <dgm:t>
        <a:bodyPr/>
        <a:lstStyle/>
        <a:p>
          <a:endParaRPr lang="en-US"/>
        </a:p>
      </dgm:t>
    </dgm:pt>
    <dgm:pt modelId="{B66BE2A3-7C6A-9B46-9300-FE9F3BC1059D}" type="pres">
      <dgm:prSet presAssocID="{2AD8B7FF-5D6A-44B3-A5F2-5512EA872281}" presName="hierChild1" presStyleCnt="0">
        <dgm:presLayoutVars>
          <dgm:chPref val="1"/>
          <dgm:dir/>
          <dgm:animOne val="branch"/>
          <dgm:animLvl val="lvl"/>
          <dgm:resizeHandles/>
        </dgm:presLayoutVars>
      </dgm:prSet>
      <dgm:spPr/>
    </dgm:pt>
    <dgm:pt modelId="{741B2EE8-46AC-E54A-834F-1AF60B898939}" type="pres">
      <dgm:prSet presAssocID="{0205BFE7-31F8-46DE-AA06-32A2678834C3}" presName="hierRoot1" presStyleCnt="0"/>
      <dgm:spPr/>
    </dgm:pt>
    <dgm:pt modelId="{3CFE5705-D444-4D4D-BD41-F10D192121C5}" type="pres">
      <dgm:prSet presAssocID="{0205BFE7-31F8-46DE-AA06-32A2678834C3}" presName="composite" presStyleCnt="0"/>
      <dgm:spPr/>
    </dgm:pt>
    <dgm:pt modelId="{8E4F0328-FBF4-304A-AD23-03ECDD877ABC}" type="pres">
      <dgm:prSet presAssocID="{0205BFE7-31F8-46DE-AA06-32A2678834C3}" presName="background" presStyleLbl="node0" presStyleIdx="0" presStyleCnt="4"/>
      <dgm:spPr/>
    </dgm:pt>
    <dgm:pt modelId="{E9BA6E0C-5FAE-CF47-BBC5-9ECDBFA76DD0}" type="pres">
      <dgm:prSet presAssocID="{0205BFE7-31F8-46DE-AA06-32A2678834C3}" presName="text" presStyleLbl="fgAcc0" presStyleIdx="0" presStyleCnt="4">
        <dgm:presLayoutVars>
          <dgm:chPref val="3"/>
        </dgm:presLayoutVars>
      </dgm:prSet>
      <dgm:spPr/>
    </dgm:pt>
    <dgm:pt modelId="{F67C6528-E5CA-DC46-9E1A-EB6C64C814A7}" type="pres">
      <dgm:prSet presAssocID="{0205BFE7-31F8-46DE-AA06-32A2678834C3}" presName="hierChild2" presStyleCnt="0"/>
      <dgm:spPr/>
    </dgm:pt>
    <dgm:pt modelId="{25D5034F-C40C-634E-8157-F0CAB15D143D}" type="pres">
      <dgm:prSet presAssocID="{ACBCEC1C-FC57-43C7-800C-9EF7DEB44A75}" presName="hierRoot1" presStyleCnt="0"/>
      <dgm:spPr/>
    </dgm:pt>
    <dgm:pt modelId="{4593EC9B-FC24-C144-B45F-A442032EA473}" type="pres">
      <dgm:prSet presAssocID="{ACBCEC1C-FC57-43C7-800C-9EF7DEB44A75}" presName="composite" presStyleCnt="0"/>
      <dgm:spPr/>
    </dgm:pt>
    <dgm:pt modelId="{240498A4-4408-4641-9566-0EF17A50B9AC}" type="pres">
      <dgm:prSet presAssocID="{ACBCEC1C-FC57-43C7-800C-9EF7DEB44A75}" presName="background" presStyleLbl="node0" presStyleIdx="1" presStyleCnt="4"/>
      <dgm:spPr/>
    </dgm:pt>
    <dgm:pt modelId="{A7E696B0-AC37-DF4F-A661-04FD8677BD0D}" type="pres">
      <dgm:prSet presAssocID="{ACBCEC1C-FC57-43C7-800C-9EF7DEB44A75}" presName="text" presStyleLbl="fgAcc0" presStyleIdx="1" presStyleCnt="4">
        <dgm:presLayoutVars>
          <dgm:chPref val="3"/>
        </dgm:presLayoutVars>
      </dgm:prSet>
      <dgm:spPr/>
    </dgm:pt>
    <dgm:pt modelId="{8A086F19-704C-FF47-902D-B36C82EDCE7A}" type="pres">
      <dgm:prSet presAssocID="{ACBCEC1C-FC57-43C7-800C-9EF7DEB44A75}" presName="hierChild2" presStyleCnt="0"/>
      <dgm:spPr/>
    </dgm:pt>
    <dgm:pt modelId="{685F28FA-1E0D-4540-9AB4-0C707277CB6E}" type="pres">
      <dgm:prSet presAssocID="{4586A780-81BB-4E0A-ADB8-A7C67CEF8E8A}" presName="hierRoot1" presStyleCnt="0"/>
      <dgm:spPr/>
    </dgm:pt>
    <dgm:pt modelId="{17401D6A-D0AD-4846-81A7-4F9E8D7577C1}" type="pres">
      <dgm:prSet presAssocID="{4586A780-81BB-4E0A-ADB8-A7C67CEF8E8A}" presName="composite" presStyleCnt="0"/>
      <dgm:spPr/>
    </dgm:pt>
    <dgm:pt modelId="{A04FB11F-E500-F542-835C-8C41A04A8719}" type="pres">
      <dgm:prSet presAssocID="{4586A780-81BB-4E0A-ADB8-A7C67CEF8E8A}" presName="background" presStyleLbl="node0" presStyleIdx="2" presStyleCnt="4"/>
      <dgm:spPr/>
    </dgm:pt>
    <dgm:pt modelId="{C9A76130-E139-9B48-A596-A9B926EBB248}" type="pres">
      <dgm:prSet presAssocID="{4586A780-81BB-4E0A-ADB8-A7C67CEF8E8A}" presName="text" presStyleLbl="fgAcc0" presStyleIdx="2" presStyleCnt="4">
        <dgm:presLayoutVars>
          <dgm:chPref val="3"/>
        </dgm:presLayoutVars>
      </dgm:prSet>
      <dgm:spPr/>
    </dgm:pt>
    <dgm:pt modelId="{3D38EE85-38F1-1040-B5BB-198CE184579B}" type="pres">
      <dgm:prSet presAssocID="{4586A780-81BB-4E0A-ADB8-A7C67CEF8E8A}" presName="hierChild2" presStyleCnt="0"/>
      <dgm:spPr/>
    </dgm:pt>
    <dgm:pt modelId="{66AB87B6-30EF-C642-A44A-B603E20D4EAC}" type="pres">
      <dgm:prSet presAssocID="{96C3BEC6-7E1F-470D-9125-09E8281B5830}" presName="hierRoot1" presStyleCnt="0"/>
      <dgm:spPr/>
    </dgm:pt>
    <dgm:pt modelId="{A2A1495D-35B3-8A47-8A62-5324A7D599F2}" type="pres">
      <dgm:prSet presAssocID="{96C3BEC6-7E1F-470D-9125-09E8281B5830}" presName="composite" presStyleCnt="0"/>
      <dgm:spPr/>
    </dgm:pt>
    <dgm:pt modelId="{D09D5027-4693-8E4E-BAF9-63A33079D894}" type="pres">
      <dgm:prSet presAssocID="{96C3BEC6-7E1F-470D-9125-09E8281B5830}" presName="background" presStyleLbl="node0" presStyleIdx="3" presStyleCnt="4"/>
      <dgm:spPr/>
    </dgm:pt>
    <dgm:pt modelId="{D3B3ED9E-732F-1048-8D12-FDAC0131B247}" type="pres">
      <dgm:prSet presAssocID="{96C3BEC6-7E1F-470D-9125-09E8281B5830}" presName="text" presStyleLbl="fgAcc0" presStyleIdx="3" presStyleCnt="4">
        <dgm:presLayoutVars>
          <dgm:chPref val="3"/>
        </dgm:presLayoutVars>
      </dgm:prSet>
      <dgm:spPr/>
    </dgm:pt>
    <dgm:pt modelId="{5738B2C5-0218-A14D-AF9F-39A476084417}" type="pres">
      <dgm:prSet presAssocID="{96C3BEC6-7E1F-470D-9125-09E8281B5830}" presName="hierChild2" presStyleCnt="0"/>
      <dgm:spPr/>
    </dgm:pt>
  </dgm:ptLst>
  <dgm:cxnLst>
    <dgm:cxn modelId="{EB9A9533-103F-314D-A8F3-07C188937C87}" type="presOf" srcId="{96C3BEC6-7E1F-470D-9125-09E8281B5830}" destId="{D3B3ED9E-732F-1048-8D12-FDAC0131B247}" srcOrd="0" destOrd="0" presId="urn:microsoft.com/office/officeart/2005/8/layout/hierarchy1"/>
    <dgm:cxn modelId="{D3222F35-22E8-43E6-BB9E-D5A4FB95B82B}" srcId="{2AD8B7FF-5D6A-44B3-A5F2-5512EA872281}" destId="{96C3BEC6-7E1F-470D-9125-09E8281B5830}" srcOrd="3" destOrd="0" parTransId="{5BA998DC-6B8A-462F-96DB-38112EA6313E}" sibTransId="{FA417807-7025-46BB-8F18-029F45A1F13A}"/>
    <dgm:cxn modelId="{9A391637-DC3E-489F-8FD9-138A4CE59E6A}" srcId="{2AD8B7FF-5D6A-44B3-A5F2-5512EA872281}" destId="{ACBCEC1C-FC57-43C7-800C-9EF7DEB44A75}" srcOrd="1" destOrd="0" parTransId="{FED72928-0502-4976-A981-267EE684824E}" sibTransId="{DDFB9AEB-2503-4543-B1B2-27B51A06A8C7}"/>
    <dgm:cxn modelId="{6C037072-0793-4152-AC57-760566B2C8F8}" srcId="{2AD8B7FF-5D6A-44B3-A5F2-5512EA872281}" destId="{4586A780-81BB-4E0A-ADB8-A7C67CEF8E8A}" srcOrd="2" destOrd="0" parTransId="{C1A5A428-58C9-4AC4-BDBB-BABD23C56230}" sibTransId="{7D93333E-C9F5-4119-87AB-8E15764AF002}"/>
    <dgm:cxn modelId="{843D5290-24D4-422C-A311-70B7A0E20F0C}" srcId="{2AD8B7FF-5D6A-44B3-A5F2-5512EA872281}" destId="{0205BFE7-31F8-46DE-AA06-32A2678834C3}" srcOrd="0" destOrd="0" parTransId="{249817F0-4254-41B3-838C-29700222E4BD}" sibTransId="{B7682268-3D51-438D-804C-D21B0823D6BC}"/>
    <dgm:cxn modelId="{551A739D-54EA-8346-BC5D-EB9B3F7D8214}" type="presOf" srcId="{2AD8B7FF-5D6A-44B3-A5F2-5512EA872281}" destId="{B66BE2A3-7C6A-9B46-9300-FE9F3BC1059D}" srcOrd="0" destOrd="0" presId="urn:microsoft.com/office/officeart/2005/8/layout/hierarchy1"/>
    <dgm:cxn modelId="{CE4F8FA6-C51A-9C4C-BCEB-3BAC0288F84A}" type="presOf" srcId="{ACBCEC1C-FC57-43C7-800C-9EF7DEB44A75}" destId="{A7E696B0-AC37-DF4F-A661-04FD8677BD0D}" srcOrd="0" destOrd="0" presId="urn:microsoft.com/office/officeart/2005/8/layout/hierarchy1"/>
    <dgm:cxn modelId="{1FB20ED8-0175-7B47-9C15-8FD8162F0E0F}" type="presOf" srcId="{4586A780-81BB-4E0A-ADB8-A7C67CEF8E8A}" destId="{C9A76130-E139-9B48-A596-A9B926EBB248}" srcOrd="0" destOrd="0" presId="urn:microsoft.com/office/officeart/2005/8/layout/hierarchy1"/>
    <dgm:cxn modelId="{51FAFEF9-DA67-7A46-B8A4-302F00BDD72A}" type="presOf" srcId="{0205BFE7-31F8-46DE-AA06-32A2678834C3}" destId="{E9BA6E0C-5FAE-CF47-BBC5-9ECDBFA76DD0}" srcOrd="0" destOrd="0" presId="urn:microsoft.com/office/officeart/2005/8/layout/hierarchy1"/>
    <dgm:cxn modelId="{B9BCE1BD-333A-E348-A9F3-C94C7A86AEB8}" type="presParOf" srcId="{B66BE2A3-7C6A-9B46-9300-FE9F3BC1059D}" destId="{741B2EE8-46AC-E54A-834F-1AF60B898939}" srcOrd="0" destOrd="0" presId="urn:microsoft.com/office/officeart/2005/8/layout/hierarchy1"/>
    <dgm:cxn modelId="{E6EA407B-417B-CE4E-BD9F-83FFA6F017C3}" type="presParOf" srcId="{741B2EE8-46AC-E54A-834F-1AF60B898939}" destId="{3CFE5705-D444-4D4D-BD41-F10D192121C5}" srcOrd="0" destOrd="0" presId="urn:microsoft.com/office/officeart/2005/8/layout/hierarchy1"/>
    <dgm:cxn modelId="{2AAD59B2-6E88-D14C-B4AC-0887D3BCC39D}" type="presParOf" srcId="{3CFE5705-D444-4D4D-BD41-F10D192121C5}" destId="{8E4F0328-FBF4-304A-AD23-03ECDD877ABC}" srcOrd="0" destOrd="0" presId="urn:microsoft.com/office/officeart/2005/8/layout/hierarchy1"/>
    <dgm:cxn modelId="{5E2043A6-64D6-5145-9770-27C4B29F0CF2}" type="presParOf" srcId="{3CFE5705-D444-4D4D-BD41-F10D192121C5}" destId="{E9BA6E0C-5FAE-CF47-BBC5-9ECDBFA76DD0}" srcOrd="1" destOrd="0" presId="urn:microsoft.com/office/officeart/2005/8/layout/hierarchy1"/>
    <dgm:cxn modelId="{47D835D9-E1ED-D741-814D-D27598CE4408}" type="presParOf" srcId="{741B2EE8-46AC-E54A-834F-1AF60B898939}" destId="{F67C6528-E5CA-DC46-9E1A-EB6C64C814A7}" srcOrd="1" destOrd="0" presId="urn:microsoft.com/office/officeart/2005/8/layout/hierarchy1"/>
    <dgm:cxn modelId="{48EE0802-A1F9-5449-AE6A-5469CFD20F5F}" type="presParOf" srcId="{B66BE2A3-7C6A-9B46-9300-FE9F3BC1059D}" destId="{25D5034F-C40C-634E-8157-F0CAB15D143D}" srcOrd="1" destOrd="0" presId="urn:microsoft.com/office/officeart/2005/8/layout/hierarchy1"/>
    <dgm:cxn modelId="{3BDABFA2-DEE9-0041-9BCE-48C94CE85C2E}" type="presParOf" srcId="{25D5034F-C40C-634E-8157-F0CAB15D143D}" destId="{4593EC9B-FC24-C144-B45F-A442032EA473}" srcOrd="0" destOrd="0" presId="urn:microsoft.com/office/officeart/2005/8/layout/hierarchy1"/>
    <dgm:cxn modelId="{35A86B9B-6413-6F45-A599-01D8F7AE3E01}" type="presParOf" srcId="{4593EC9B-FC24-C144-B45F-A442032EA473}" destId="{240498A4-4408-4641-9566-0EF17A50B9AC}" srcOrd="0" destOrd="0" presId="urn:microsoft.com/office/officeart/2005/8/layout/hierarchy1"/>
    <dgm:cxn modelId="{E8E52325-23E2-DE4D-9462-2A8D32B9F651}" type="presParOf" srcId="{4593EC9B-FC24-C144-B45F-A442032EA473}" destId="{A7E696B0-AC37-DF4F-A661-04FD8677BD0D}" srcOrd="1" destOrd="0" presId="urn:microsoft.com/office/officeart/2005/8/layout/hierarchy1"/>
    <dgm:cxn modelId="{2F7A5729-27A9-5D47-B0AA-3939CFBDE6FF}" type="presParOf" srcId="{25D5034F-C40C-634E-8157-F0CAB15D143D}" destId="{8A086F19-704C-FF47-902D-B36C82EDCE7A}" srcOrd="1" destOrd="0" presId="urn:microsoft.com/office/officeart/2005/8/layout/hierarchy1"/>
    <dgm:cxn modelId="{2B0025BA-492A-1541-BC4A-E5DCB17DD4CF}" type="presParOf" srcId="{B66BE2A3-7C6A-9B46-9300-FE9F3BC1059D}" destId="{685F28FA-1E0D-4540-9AB4-0C707277CB6E}" srcOrd="2" destOrd="0" presId="urn:microsoft.com/office/officeart/2005/8/layout/hierarchy1"/>
    <dgm:cxn modelId="{80425687-8D3A-BE42-A551-BF46AF92950B}" type="presParOf" srcId="{685F28FA-1E0D-4540-9AB4-0C707277CB6E}" destId="{17401D6A-D0AD-4846-81A7-4F9E8D7577C1}" srcOrd="0" destOrd="0" presId="urn:microsoft.com/office/officeart/2005/8/layout/hierarchy1"/>
    <dgm:cxn modelId="{65DBBB9B-C490-AC4B-A33F-6A6D03B494A4}" type="presParOf" srcId="{17401D6A-D0AD-4846-81A7-4F9E8D7577C1}" destId="{A04FB11F-E500-F542-835C-8C41A04A8719}" srcOrd="0" destOrd="0" presId="urn:microsoft.com/office/officeart/2005/8/layout/hierarchy1"/>
    <dgm:cxn modelId="{941F59C7-3E1A-094E-9562-86BC5E9CB838}" type="presParOf" srcId="{17401D6A-D0AD-4846-81A7-4F9E8D7577C1}" destId="{C9A76130-E139-9B48-A596-A9B926EBB248}" srcOrd="1" destOrd="0" presId="urn:microsoft.com/office/officeart/2005/8/layout/hierarchy1"/>
    <dgm:cxn modelId="{90761959-7034-BE47-8A0F-2145694CA188}" type="presParOf" srcId="{685F28FA-1E0D-4540-9AB4-0C707277CB6E}" destId="{3D38EE85-38F1-1040-B5BB-198CE184579B}" srcOrd="1" destOrd="0" presId="urn:microsoft.com/office/officeart/2005/8/layout/hierarchy1"/>
    <dgm:cxn modelId="{4F004C00-6CBE-8848-9CF7-B73699FC3708}" type="presParOf" srcId="{B66BE2A3-7C6A-9B46-9300-FE9F3BC1059D}" destId="{66AB87B6-30EF-C642-A44A-B603E20D4EAC}" srcOrd="3" destOrd="0" presId="urn:microsoft.com/office/officeart/2005/8/layout/hierarchy1"/>
    <dgm:cxn modelId="{D00D0E68-DA81-C142-9536-32C6D672BF26}" type="presParOf" srcId="{66AB87B6-30EF-C642-A44A-B603E20D4EAC}" destId="{A2A1495D-35B3-8A47-8A62-5324A7D599F2}" srcOrd="0" destOrd="0" presId="urn:microsoft.com/office/officeart/2005/8/layout/hierarchy1"/>
    <dgm:cxn modelId="{E7DB8C57-75FC-1044-99BB-1CE71272A240}" type="presParOf" srcId="{A2A1495D-35B3-8A47-8A62-5324A7D599F2}" destId="{D09D5027-4693-8E4E-BAF9-63A33079D894}" srcOrd="0" destOrd="0" presId="urn:microsoft.com/office/officeart/2005/8/layout/hierarchy1"/>
    <dgm:cxn modelId="{3CCF6F60-9E1A-CF42-AB65-2B25D6EC25A9}" type="presParOf" srcId="{A2A1495D-35B3-8A47-8A62-5324A7D599F2}" destId="{D3B3ED9E-732F-1048-8D12-FDAC0131B247}" srcOrd="1" destOrd="0" presId="urn:microsoft.com/office/officeart/2005/8/layout/hierarchy1"/>
    <dgm:cxn modelId="{9D7F1A94-C8F8-C147-B41B-A240342E19C2}" type="presParOf" srcId="{66AB87B6-30EF-C642-A44A-B603E20D4EAC}" destId="{5738B2C5-0218-A14D-AF9F-39A47608441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4249D0-5961-4653-BE23-90E2963EA044}" type="doc">
      <dgm:prSet loTypeId="urn:microsoft.com/office/officeart/2016/7/layout/HorizontalActionList" loCatId="List" qsTypeId="urn:microsoft.com/office/officeart/2005/8/quickstyle/simple1" qsCatId="simple" csTypeId="urn:microsoft.com/office/officeart/2005/8/colors/accent1_2" csCatId="accent1"/>
      <dgm:spPr/>
      <dgm:t>
        <a:bodyPr/>
        <a:lstStyle/>
        <a:p>
          <a:endParaRPr lang="en-US"/>
        </a:p>
      </dgm:t>
    </dgm:pt>
    <dgm:pt modelId="{75972F88-1813-4A2C-9A99-07CAAB5B2F1C}">
      <dgm:prSet/>
      <dgm:spPr/>
      <dgm:t>
        <a:bodyPr/>
        <a:lstStyle/>
        <a:p>
          <a:r>
            <a:rPr lang="en-US"/>
            <a:t>Aim</a:t>
          </a:r>
        </a:p>
      </dgm:t>
    </dgm:pt>
    <dgm:pt modelId="{E646F496-0929-44F0-89AA-73A70539DC40}" type="parTrans" cxnId="{E401819C-C153-43FC-BDF2-5AF939539970}">
      <dgm:prSet/>
      <dgm:spPr/>
      <dgm:t>
        <a:bodyPr/>
        <a:lstStyle/>
        <a:p>
          <a:endParaRPr lang="en-US"/>
        </a:p>
      </dgm:t>
    </dgm:pt>
    <dgm:pt modelId="{5B7F9BC9-A7E0-4B91-94D3-B5A54865B5DD}" type="sibTrans" cxnId="{E401819C-C153-43FC-BDF2-5AF939539970}">
      <dgm:prSet/>
      <dgm:spPr/>
      <dgm:t>
        <a:bodyPr/>
        <a:lstStyle/>
        <a:p>
          <a:endParaRPr lang="en-US"/>
        </a:p>
      </dgm:t>
    </dgm:pt>
    <dgm:pt modelId="{827B92E6-0730-4E72-B47B-F79BEEDB572C}">
      <dgm:prSet/>
      <dgm:spPr/>
      <dgm:t>
        <a:bodyPr/>
        <a:lstStyle/>
        <a:p>
          <a:r>
            <a:rPr lang="en-US"/>
            <a:t>Aim one – outcome justice for all victims</a:t>
          </a:r>
        </a:p>
      </dgm:t>
    </dgm:pt>
    <dgm:pt modelId="{CB675035-E42C-4CFC-85BB-473650765154}" type="parTrans" cxnId="{F11A9601-5C3E-4126-9C43-D55CE262279A}">
      <dgm:prSet/>
      <dgm:spPr/>
      <dgm:t>
        <a:bodyPr/>
        <a:lstStyle/>
        <a:p>
          <a:endParaRPr lang="en-US"/>
        </a:p>
      </dgm:t>
    </dgm:pt>
    <dgm:pt modelId="{C6ACA531-9DAE-4B4A-8DBE-AF71C743A2F8}" type="sibTrans" cxnId="{F11A9601-5C3E-4126-9C43-D55CE262279A}">
      <dgm:prSet/>
      <dgm:spPr/>
      <dgm:t>
        <a:bodyPr/>
        <a:lstStyle/>
        <a:p>
          <a:endParaRPr lang="en-US"/>
        </a:p>
      </dgm:t>
    </dgm:pt>
    <dgm:pt modelId="{4C0326B7-2338-4C3C-9B01-78514B6996AD}">
      <dgm:prSet/>
      <dgm:spPr/>
      <dgm:t>
        <a:bodyPr/>
        <a:lstStyle/>
        <a:p>
          <a:r>
            <a:rPr lang="en-US"/>
            <a:t>Aim</a:t>
          </a:r>
        </a:p>
      </dgm:t>
    </dgm:pt>
    <dgm:pt modelId="{613620AC-4668-4D02-B35B-88B61FC29568}" type="parTrans" cxnId="{F3DC16B8-CBF3-4E67-9917-DF39312EB80F}">
      <dgm:prSet/>
      <dgm:spPr/>
      <dgm:t>
        <a:bodyPr/>
        <a:lstStyle/>
        <a:p>
          <a:endParaRPr lang="en-US"/>
        </a:p>
      </dgm:t>
    </dgm:pt>
    <dgm:pt modelId="{9153C83A-86BE-48EB-A565-63379D9F3B57}" type="sibTrans" cxnId="{F3DC16B8-CBF3-4E67-9917-DF39312EB80F}">
      <dgm:prSet/>
      <dgm:spPr/>
      <dgm:t>
        <a:bodyPr/>
        <a:lstStyle/>
        <a:p>
          <a:endParaRPr lang="en-US"/>
        </a:p>
      </dgm:t>
    </dgm:pt>
    <dgm:pt modelId="{E7897AD7-67C6-4358-BB96-660572044D5C}">
      <dgm:prSet/>
      <dgm:spPr/>
      <dgm:t>
        <a:bodyPr/>
        <a:lstStyle/>
        <a:p>
          <a:r>
            <a:rPr lang="en-US"/>
            <a:t>Aim two – procedural justice for all victims and all suspects</a:t>
          </a:r>
        </a:p>
      </dgm:t>
    </dgm:pt>
    <dgm:pt modelId="{5076AB5E-22F2-4C95-966F-08FBEDA70342}" type="parTrans" cxnId="{B9457019-44DD-4C5A-87ED-8BA20D3F2413}">
      <dgm:prSet/>
      <dgm:spPr/>
      <dgm:t>
        <a:bodyPr/>
        <a:lstStyle/>
        <a:p>
          <a:endParaRPr lang="en-US"/>
        </a:p>
      </dgm:t>
    </dgm:pt>
    <dgm:pt modelId="{3F74B63A-D748-40F3-97AE-54DD72AF8D7E}" type="sibTrans" cxnId="{B9457019-44DD-4C5A-87ED-8BA20D3F2413}">
      <dgm:prSet/>
      <dgm:spPr/>
      <dgm:t>
        <a:bodyPr/>
        <a:lstStyle/>
        <a:p>
          <a:endParaRPr lang="en-US"/>
        </a:p>
      </dgm:t>
    </dgm:pt>
    <dgm:pt modelId="{07BE2E71-8C76-4F90-8025-F5F5846D620F}">
      <dgm:prSet/>
      <dgm:spPr/>
      <dgm:t>
        <a:bodyPr/>
        <a:lstStyle/>
        <a:p>
          <a:r>
            <a:rPr lang="en-US"/>
            <a:t>Aim</a:t>
          </a:r>
        </a:p>
      </dgm:t>
    </dgm:pt>
    <dgm:pt modelId="{8B518D8B-40A1-4A2F-AAD4-2A6FE465EC38}" type="parTrans" cxnId="{45BBEFE1-1D8D-4F0D-A441-306CF72725CF}">
      <dgm:prSet/>
      <dgm:spPr/>
      <dgm:t>
        <a:bodyPr/>
        <a:lstStyle/>
        <a:p>
          <a:endParaRPr lang="en-US"/>
        </a:p>
      </dgm:t>
    </dgm:pt>
    <dgm:pt modelId="{F00750BB-7420-42D5-92DE-225CF564C4D7}" type="sibTrans" cxnId="{45BBEFE1-1D8D-4F0D-A441-306CF72725CF}">
      <dgm:prSet/>
      <dgm:spPr/>
      <dgm:t>
        <a:bodyPr/>
        <a:lstStyle/>
        <a:p>
          <a:endParaRPr lang="en-US"/>
        </a:p>
      </dgm:t>
    </dgm:pt>
    <dgm:pt modelId="{6341E0E9-475E-40E4-B3CD-81C72F8667C8}">
      <dgm:prSet/>
      <dgm:spPr/>
      <dgm:t>
        <a:bodyPr/>
        <a:lstStyle/>
        <a:p>
          <a:r>
            <a:rPr lang="en-US"/>
            <a:t>Aim three – reduction and prevention of RASSO</a:t>
          </a:r>
        </a:p>
      </dgm:t>
    </dgm:pt>
    <dgm:pt modelId="{5852B0CF-265F-4E68-B982-B00738300838}" type="parTrans" cxnId="{D0067DFB-4CE5-4D13-AF30-8AF3589B130C}">
      <dgm:prSet/>
      <dgm:spPr/>
      <dgm:t>
        <a:bodyPr/>
        <a:lstStyle/>
        <a:p>
          <a:endParaRPr lang="en-US"/>
        </a:p>
      </dgm:t>
    </dgm:pt>
    <dgm:pt modelId="{9A1709CD-CAE3-4B9D-9886-93C78BCD75A3}" type="sibTrans" cxnId="{D0067DFB-4CE5-4D13-AF30-8AF3589B130C}">
      <dgm:prSet/>
      <dgm:spPr/>
      <dgm:t>
        <a:bodyPr/>
        <a:lstStyle/>
        <a:p>
          <a:endParaRPr lang="en-US"/>
        </a:p>
      </dgm:t>
    </dgm:pt>
    <dgm:pt modelId="{F2E8C216-07D3-C848-A55E-166D945A147B}" type="pres">
      <dgm:prSet presAssocID="{6D4249D0-5961-4653-BE23-90E2963EA044}" presName="Name0" presStyleCnt="0">
        <dgm:presLayoutVars>
          <dgm:dir/>
          <dgm:animLvl val="lvl"/>
          <dgm:resizeHandles val="exact"/>
        </dgm:presLayoutVars>
      </dgm:prSet>
      <dgm:spPr/>
    </dgm:pt>
    <dgm:pt modelId="{2700183A-DF9D-BF4C-BB84-91F2AACF3CA0}" type="pres">
      <dgm:prSet presAssocID="{75972F88-1813-4A2C-9A99-07CAAB5B2F1C}" presName="composite" presStyleCnt="0"/>
      <dgm:spPr/>
    </dgm:pt>
    <dgm:pt modelId="{C43D9747-EA6B-9049-B999-7C5C8C363960}" type="pres">
      <dgm:prSet presAssocID="{75972F88-1813-4A2C-9A99-07CAAB5B2F1C}" presName="parTx" presStyleLbl="alignNode1" presStyleIdx="0" presStyleCnt="3">
        <dgm:presLayoutVars>
          <dgm:chMax val="0"/>
          <dgm:chPref val="0"/>
        </dgm:presLayoutVars>
      </dgm:prSet>
      <dgm:spPr/>
    </dgm:pt>
    <dgm:pt modelId="{85C867C0-9FA4-9E47-8BFA-2BCA726B336D}" type="pres">
      <dgm:prSet presAssocID="{75972F88-1813-4A2C-9A99-07CAAB5B2F1C}" presName="desTx" presStyleLbl="alignAccFollowNode1" presStyleIdx="0" presStyleCnt="3">
        <dgm:presLayoutVars/>
      </dgm:prSet>
      <dgm:spPr/>
    </dgm:pt>
    <dgm:pt modelId="{D0DF795F-6EE8-744E-A5D1-D26ABF7EC333}" type="pres">
      <dgm:prSet presAssocID="{5B7F9BC9-A7E0-4B91-94D3-B5A54865B5DD}" presName="space" presStyleCnt="0"/>
      <dgm:spPr/>
    </dgm:pt>
    <dgm:pt modelId="{AE557EA0-0B53-0549-8460-2AED23CB4008}" type="pres">
      <dgm:prSet presAssocID="{4C0326B7-2338-4C3C-9B01-78514B6996AD}" presName="composite" presStyleCnt="0"/>
      <dgm:spPr/>
    </dgm:pt>
    <dgm:pt modelId="{211A0338-DA31-3243-92EB-3AC72DDEF496}" type="pres">
      <dgm:prSet presAssocID="{4C0326B7-2338-4C3C-9B01-78514B6996AD}" presName="parTx" presStyleLbl="alignNode1" presStyleIdx="1" presStyleCnt="3">
        <dgm:presLayoutVars>
          <dgm:chMax val="0"/>
          <dgm:chPref val="0"/>
        </dgm:presLayoutVars>
      </dgm:prSet>
      <dgm:spPr/>
    </dgm:pt>
    <dgm:pt modelId="{A7E48A84-D4A8-ED4B-A74C-90AC24A9B6F8}" type="pres">
      <dgm:prSet presAssocID="{4C0326B7-2338-4C3C-9B01-78514B6996AD}" presName="desTx" presStyleLbl="alignAccFollowNode1" presStyleIdx="1" presStyleCnt="3">
        <dgm:presLayoutVars/>
      </dgm:prSet>
      <dgm:spPr/>
    </dgm:pt>
    <dgm:pt modelId="{F8DFB39B-24E8-2345-B093-42B4DA614871}" type="pres">
      <dgm:prSet presAssocID="{9153C83A-86BE-48EB-A565-63379D9F3B57}" presName="space" presStyleCnt="0"/>
      <dgm:spPr/>
    </dgm:pt>
    <dgm:pt modelId="{0833C587-0AB4-A549-9DF8-960348974FCF}" type="pres">
      <dgm:prSet presAssocID="{07BE2E71-8C76-4F90-8025-F5F5846D620F}" presName="composite" presStyleCnt="0"/>
      <dgm:spPr/>
    </dgm:pt>
    <dgm:pt modelId="{0A5C6931-FAAB-634D-ADCB-2BDD96D0B73A}" type="pres">
      <dgm:prSet presAssocID="{07BE2E71-8C76-4F90-8025-F5F5846D620F}" presName="parTx" presStyleLbl="alignNode1" presStyleIdx="2" presStyleCnt="3">
        <dgm:presLayoutVars>
          <dgm:chMax val="0"/>
          <dgm:chPref val="0"/>
        </dgm:presLayoutVars>
      </dgm:prSet>
      <dgm:spPr/>
    </dgm:pt>
    <dgm:pt modelId="{9826A098-0072-3547-AD35-618B297D6BCA}" type="pres">
      <dgm:prSet presAssocID="{07BE2E71-8C76-4F90-8025-F5F5846D620F}" presName="desTx" presStyleLbl="alignAccFollowNode1" presStyleIdx="2" presStyleCnt="3">
        <dgm:presLayoutVars/>
      </dgm:prSet>
      <dgm:spPr/>
    </dgm:pt>
  </dgm:ptLst>
  <dgm:cxnLst>
    <dgm:cxn modelId="{F11A9601-5C3E-4126-9C43-D55CE262279A}" srcId="{75972F88-1813-4A2C-9A99-07CAAB5B2F1C}" destId="{827B92E6-0730-4E72-B47B-F79BEEDB572C}" srcOrd="0" destOrd="0" parTransId="{CB675035-E42C-4CFC-85BB-473650765154}" sibTransId="{C6ACA531-9DAE-4B4A-8DBE-AF71C743A2F8}"/>
    <dgm:cxn modelId="{B9457019-44DD-4C5A-87ED-8BA20D3F2413}" srcId="{4C0326B7-2338-4C3C-9B01-78514B6996AD}" destId="{E7897AD7-67C6-4358-BB96-660572044D5C}" srcOrd="0" destOrd="0" parTransId="{5076AB5E-22F2-4C95-966F-08FBEDA70342}" sibTransId="{3F74B63A-D748-40F3-97AE-54DD72AF8D7E}"/>
    <dgm:cxn modelId="{01DD7319-1573-1A46-99F9-74A4AB7192DD}" type="presOf" srcId="{E7897AD7-67C6-4358-BB96-660572044D5C}" destId="{A7E48A84-D4A8-ED4B-A74C-90AC24A9B6F8}" srcOrd="0" destOrd="0" presId="urn:microsoft.com/office/officeart/2016/7/layout/HorizontalActionList"/>
    <dgm:cxn modelId="{6A273435-5596-AB42-BE3A-F93C599C11D3}" type="presOf" srcId="{07BE2E71-8C76-4F90-8025-F5F5846D620F}" destId="{0A5C6931-FAAB-634D-ADCB-2BDD96D0B73A}" srcOrd="0" destOrd="0" presId="urn:microsoft.com/office/officeart/2016/7/layout/HorizontalActionList"/>
    <dgm:cxn modelId="{A5313874-387D-1E4E-AF87-2ABF24401C38}" type="presOf" srcId="{827B92E6-0730-4E72-B47B-F79BEEDB572C}" destId="{85C867C0-9FA4-9E47-8BFA-2BCA726B336D}" srcOrd="0" destOrd="0" presId="urn:microsoft.com/office/officeart/2016/7/layout/HorizontalActionList"/>
    <dgm:cxn modelId="{E401819C-C153-43FC-BDF2-5AF939539970}" srcId="{6D4249D0-5961-4653-BE23-90E2963EA044}" destId="{75972F88-1813-4A2C-9A99-07CAAB5B2F1C}" srcOrd="0" destOrd="0" parTransId="{E646F496-0929-44F0-89AA-73A70539DC40}" sibTransId="{5B7F9BC9-A7E0-4B91-94D3-B5A54865B5DD}"/>
    <dgm:cxn modelId="{9CD8D5A5-6A16-4742-A8E4-D7D939CE5796}" type="presOf" srcId="{6D4249D0-5961-4653-BE23-90E2963EA044}" destId="{F2E8C216-07D3-C848-A55E-166D945A147B}" srcOrd="0" destOrd="0" presId="urn:microsoft.com/office/officeart/2016/7/layout/HorizontalActionList"/>
    <dgm:cxn modelId="{F3DC16B8-CBF3-4E67-9917-DF39312EB80F}" srcId="{6D4249D0-5961-4653-BE23-90E2963EA044}" destId="{4C0326B7-2338-4C3C-9B01-78514B6996AD}" srcOrd="1" destOrd="0" parTransId="{613620AC-4668-4D02-B35B-88B61FC29568}" sibTransId="{9153C83A-86BE-48EB-A565-63379D9F3B57}"/>
    <dgm:cxn modelId="{099B9EC4-2CCE-2840-9DA4-8B100665145B}" type="presOf" srcId="{6341E0E9-475E-40E4-B3CD-81C72F8667C8}" destId="{9826A098-0072-3547-AD35-618B297D6BCA}" srcOrd="0" destOrd="0" presId="urn:microsoft.com/office/officeart/2016/7/layout/HorizontalActionList"/>
    <dgm:cxn modelId="{BDDBCAC8-6D43-A245-A566-A0B804856E9F}" type="presOf" srcId="{4C0326B7-2338-4C3C-9B01-78514B6996AD}" destId="{211A0338-DA31-3243-92EB-3AC72DDEF496}" srcOrd="0" destOrd="0" presId="urn:microsoft.com/office/officeart/2016/7/layout/HorizontalActionList"/>
    <dgm:cxn modelId="{45BBEFE1-1D8D-4F0D-A441-306CF72725CF}" srcId="{6D4249D0-5961-4653-BE23-90E2963EA044}" destId="{07BE2E71-8C76-4F90-8025-F5F5846D620F}" srcOrd="2" destOrd="0" parTransId="{8B518D8B-40A1-4A2F-AAD4-2A6FE465EC38}" sibTransId="{F00750BB-7420-42D5-92DE-225CF564C4D7}"/>
    <dgm:cxn modelId="{8C1E0DF3-D96E-274E-927C-4E96A268210C}" type="presOf" srcId="{75972F88-1813-4A2C-9A99-07CAAB5B2F1C}" destId="{C43D9747-EA6B-9049-B999-7C5C8C363960}" srcOrd="0" destOrd="0" presId="urn:microsoft.com/office/officeart/2016/7/layout/HorizontalActionList"/>
    <dgm:cxn modelId="{D0067DFB-4CE5-4D13-AF30-8AF3589B130C}" srcId="{07BE2E71-8C76-4F90-8025-F5F5846D620F}" destId="{6341E0E9-475E-40E4-B3CD-81C72F8667C8}" srcOrd="0" destOrd="0" parTransId="{5852B0CF-265F-4E68-B982-B00738300838}" sibTransId="{9A1709CD-CAE3-4B9D-9886-93C78BCD75A3}"/>
    <dgm:cxn modelId="{21A02686-1A61-9449-988D-90426954B0CD}" type="presParOf" srcId="{F2E8C216-07D3-C848-A55E-166D945A147B}" destId="{2700183A-DF9D-BF4C-BB84-91F2AACF3CA0}" srcOrd="0" destOrd="0" presId="urn:microsoft.com/office/officeart/2016/7/layout/HorizontalActionList"/>
    <dgm:cxn modelId="{F78816AB-460A-064C-8EBA-96B60AA0B33F}" type="presParOf" srcId="{2700183A-DF9D-BF4C-BB84-91F2AACF3CA0}" destId="{C43D9747-EA6B-9049-B999-7C5C8C363960}" srcOrd="0" destOrd="0" presId="urn:microsoft.com/office/officeart/2016/7/layout/HorizontalActionList"/>
    <dgm:cxn modelId="{80053833-1719-4B47-A840-43FA36E69B44}" type="presParOf" srcId="{2700183A-DF9D-BF4C-BB84-91F2AACF3CA0}" destId="{85C867C0-9FA4-9E47-8BFA-2BCA726B336D}" srcOrd="1" destOrd="0" presId="urn:microsoft.com/office/officeart/2016/7/layout/HorizontalActionList"/>
    <dgm:cxn modelId="{0C92D25D-05A1-1047-B0A9-44A5E43DCCB9}" type="presParOf" srcId="{F2E8C216-07D3-C848-A55E-166D945A147B}" destId="{D0DF795F-6EE8-744E-A5D1-D26ABF7EC333}" srcOrd="1" destOrd="0" presId="urn:microsoft.com/office/officeart/2016/7/layout/HorizontalActionList"/>
    <dgm:cxn modelId="{2FDF40ED-6CFD-554D-8EB2-BB9661BBA837}" type="presParOf" srcId="{F2E8C216-07D3-C848-A55E-166D945A147B}" destId="{AE557EA0-0B53-0549-8460-2AED23CB4008}" srcOrd="2" destOrd="0" presId="urn:microsoft.com/office/officeart/2016/7/layout/HorizontalActionList"/>
    <dgm:cxn modelId="{3F1CEF34-9C98-9541-90AA-68DC84370089}" type="presParOf" srcId="{AE557EA0-0B53-0549-8460-2AED23CB4008}" destId="{211A0338-DA31-3243-92EB-3AC72DDEF496}" srcOrd="0" destOrd="0" presId="urn:microsoft.com/office/officeart/2016/7/layout/HorizontalActionList"/>
    <dgm:cxn modelId="{BEB431FD-DE98-8E4C-B6FC-C9B04833861C}" type="presParOf" srcId="{AE557EA0-0B53-0549-8460-2AED23CB4008}" destId="{A7E48A84-D4A8-ED4B-A74C-90AC24A9B6F8}" srcOrd="1" destOrd="0" presId="urn:microsoft.com/office/officeart/2016/7/layout/HorizontalActionList"/>
    <dgm:cxn modelId="{BCDCEF1A-22B8-B74A-A165-B9C1A183741D}" type="presParOf" srcId="{F2E8C216-07D3-C848-A55E-166D945A147B}" destId="{F8DFB39B-24E8-2345-B093-42B4DA614871}" srcOrd="3" destOrd="0" presId="urn:microsoft.com/office/officeart/2016/7/layout/HorizontalActionList"/>
    <dgm:cxn modelId="{3B0C221B-D401-444F-BBB8-028B813CF9DD}" type="presParOf" srcId="{F2E8C216-07D3-C848-A55E-166D945A147B}" destId="{0833C587-0AB4-A549-9DF8-960348974FCF}" srcOrd="4" destOrd="0" presId="urn:microsoft.com/office/officeart/2016/7/layout/HorizontalActionList"/>
    <dgm:cxn modelId="{4854D9BF-D9AE-8B4D-962C-243E02BF8651}" type="presParOf" srcId="{0833C587-0AB4-A549-9DF8-960348974FCF}" destId="{0A5C6931-FAAB-634D-ADCB-2BDD96D0B73A}" srcOrd="0" destOrd="0" presId="urn:microsoft.com/office/officeart/2016/7/layout/HorizontalActionList"/>
    <dgm:cxn modelId="{F83F43F9-A09B-C64C-A934-0BB62C0ADABA}" type="presParOf" srcId="{0833C587-0AB4-A549-9DF8-960348974FCF}" destId="{9826A098-0072-3547-AD35-618B297D6BCA}" srcOrd="1" destOrd="0" presId="urn:microsoft.com/office/officeart/2016/7/layout/Horizontal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BB611F-9E21-48E3-A661-D27BFD6F311D}" type="doc">
      <dgm:prSet loTypeId="urn:microsoft.com/office/officeart/2018/2/layout/IconCircle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33E6012A-50B6-41BA-9E9C-88561D0793F8}">
      <dgm:prSet/>
      <dgm:spPr/>
      <dgm:t>
        <a:bodyPr/>
        <a:lstStyle/>
        <a:p>
          <a:r>
            <a:rPr lang="en-US" dirty="0"/>
            <a:t>Scalability and sustainability</a:t>
          </a:r>
        </a:p>
      </dgm:t>
    </dgm:pt>
    <dgm:pt modelId="{90186D19-D6AF-4894-99D9-7681F735984B}" type="parTrans" cxnId="{DA326158-9450-428E-836A-145EB5E29843}">
      <dgm:prSet/>
      <dgm:spPr/>
      <dgm:t>
        <a:bodyPr/>
        <a:lstStyle/>
        <a:p>
          <a:endParaRPr lang="en-US"/>
        </a:p>
      </dgm:t>
    </dgm:pt>
    <dgm:pt modelId="{B2410743-F1FB-4395-8BE3-0998971AA221}" type="sibTrans" cxnId="{DA326158-9450-428E-836A-145EB5E29843}">
      <dgm:prSet/>
      <dgm:spPr/>
      <dgm:t>
        <a:bodyPr/>
        <a:lstStyle/>
        <a:p>
          <a:endParaRPr lang="en-US"/>
        </a:p>
      </dgm:t>
    </dgm:pt>
    <dgm:pt modelId="{5065EC46-50CD-4B76-9E9B-200DBE243F03}">
      <dgm:prSet/>
      <dgm:spPr/>
      <dgm:t>
        <a:bodyPr/>
        <a:lstStyle/>
        <a:p>
          <a:r>
            <a:rPr lang="en-US"/>
            <a:t>Transparency, accountability and governance </a:t>
          </a:r>
        </a:p>
      </dgm:t>
    </dgm:pt>
    <dgm:pt modelId="{A6639FEA-F88E-4DBF-A3F0-0DE32FB75B44}" type="parTrans" cxnId="{849D627E-9865-47CD-BBC6-692A1C4E9E7E}">
      <dgm:prSet/>
      <dgm:spPr/>
      <dgm:t>
        <a:bodyPr/>
        <a:lstStyle/>
        <a:p>
          <a:endParaRPr lang="en-US"/>
        </a:p>
      </dgm:t>
    </dgm:pt>
    <dgm:pt modelId="{B043021F-C03C-419F-BBE4-1EB9742ED4D1}" type="sibTrans" cxnId="{849D627E-9865-47CD-BBC6-692A1C4E9E7E}">
      <dgm:prSet/>
      <dgm:spPr/>
      <dgm:t>
        <a:bodyPr/>
        <a:lstStyle/>
        <a:p>
          <a:endParaRPr lang="en-US"/>
        </a:p>
      </dgm:t>
    </dgm:pt>
    <dgm:pt modelId="{F7B24AF3-7690-434D-8D31-1A5B0D44F41B}">
      <dgm:prSet/>
      <dgm:spPr/>
      <dgm:t>
        <a:bodyPr/>
        <a:lstStyle/>
        <a:p>
          <a:r>
            <a:rPr lang="en-US" dirty="0"/>
            <a:t>End-to-end transformation of the justice process </a:t>
          </a:r>
        </a:p>
      </dgm:t>
    </dgm:pt>
    <dgm:pt modelId="{22591778-0A8E-4F06-B839-AF9DAD92854E}" type="parTrans" cxnId="{8EA78CB1-DAEE-4780-9AE7-6FB95EDBE607}">
      <dgm:prSet/>
      <dgm:spPr/>
      <dgm:t>
        <a:bodyPr/>
        <a:lstStyle/>
        <a:p>
          <a:endParaRPr lang="en-US"/>
        </a:p>
      </dgm:t>
    </dgm:pt>
    <dgm:pt modelId="{3A8B92AF-0712-4C34-BC13-6F8BEA573325}" type="sibTrans" cxnId="{8EA78CB1-DAEE-4780-9AE7-6FB95EDBE607}">
      <dgm:prSet/>
      <dgm:spPr/>
      <dgm:t>
        <a:bodyPr/>
        <a:lstStyle/>
        <a:p>
          <a:endParaRPr lang="en-US"/>
        </a:p>
      </dgm:t>
    </dgm:pt>
    <dgm:pt modelId="{5CD79B13-DE7B-41E3-8409-9C36906EF03F}" type="pres">
      <dgm:prSet presAssocID="{7FBB611F-9E21-48E3-A661-D27BFD6F311D}" presName="root" presStyleCnt="0">
        <dgm:presLayoutVars>
          <dgm:dir/>
          <dgm:resizeHandles val="exact"/>
        </dgm:presLayoutVars>
      </dgm:prSet>
      <dgm:spPr/>
    </dgm:pt>
    <dgm:pt modelId="{BC593A1B-A8F0-48FD-ABE6-B68F1C125410}" type="pres">
      <dgm:prSet presAssocID="{7FBB611F-9E21-48E3-A661-D27BFD6F311D}" presName="container" presStyleCnt="0">
        <dgm:presLayoutVars>
          <dgm:dir/>
          <dgm:resizeHandles val="exact"/>
        </dgm:presLayoutVars>
      </dgm:prSet>
      <dgm:spPr/>
    </dgm:pt>
    <dgm:pt modelId="{EA1BDE26-2B66-435E-BC52-E781B23816AA}" type="pres">
      <dgm:prSet presAssocID="{33E6012A-50B6-41BA-9E9C-88561D0793F8}" presName="compNode" presStyleCnt="0"/>
      <dgm:spPr/>
    </dgm:pt>
    <dgm:pt modelId="{C72A507C-0E35-4E8E-8CBF-6E3F556ACF36}" type="pres">
      <dgm:prSet presAssocID="{33E6012A-50B6-41BA-9E9C-88561D0793F8}" presName="iconBgRect" presStyleLbl="bgShp" presStyleIdx="0" presStyleCnt="3"/>
      <dgm:spPr/>
    </dgm:pt>
    <dgm:pt modelId="{09886FC1-7C71-443C-832C-41232D0883A3}" type="pres">
      <dgm:prSet presAssocID="{33E6012A-50B6-41BA-9E9C-88561D0793F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ick"/>
        </a:ext>
      </dgm:extLst>
    </dgm:pt>
    <dgm:pt modelId="{33848509-A734-4A98-9934-914DDC268D4A}" type="pres">
      <dgm:prSet presAssocID="{33E6012A-50B6-41BA-9E9C-88561D0793F8}" presName="spaceRect" presStyleCnt="0"/>
      <dgm:spPr/>
    </dgm:pt>
    <dgm:pt modelId="{583F9987-7931-4C3C-9ABE-D30F4681BCE3}" type="pres">
      <dgm:prSet presAssocID="{33E6012A-50B6-41BA-9E9C-88561D0793F8}" presName="textRect" presStyleLbl="revTx" presStyleIdx="0" presStyleCnt="3">
        <dgm:presLayoutVars>
          <dgm:chMax val="1"/>
          <dgm:chPref val="1"/>
        </dgm:presLayoutVars>
      </dgm:prSet>
      <dgm:spPr/>
    </dgm:pt>
    <dgm:pt modelId="{1CCA651C-9DF3-4E2E-96E8-B07F2B90BC22}" type="pres">
      <dgm:prSet presAssocID="{B2410743-F1FB-4395-8BE3-0998971AA221}" presName="sibTrans" presStyleLbl="sibTrans2D1" presStyleIdx="0" presStyleCnt="0"/>
      <dgm:spPr/>
    </dgm:pt>
    <dgm:pt modelId="{859CAEAD-AE83-4BF5-B9B1-050CA16673AC}" type="pres">
      <dgm:prSet presAssocID="{5065EC46-50CD-4B76-9E9B-200DBE243F03}" presName="compNode" presStyleCnt="0"/>
      <dgm:spPr/>
    </dgm:pt>
    <dgm:pt modelId="{D4F55555-CDF5-4BCF-BC7E-AFC4B77EAE1D}" type="pres">
      <dgm:prSet presAssocID="{5065EC46-50CD-4B76-9E9B-200DBE243F03}" presName="iconBgRect" presStyleLbl="bgShp" presStyleIdx="1" presStyleCnt="3"/>
      <dgm:spPr/>
    </dgm:pt>
    <dgm:pt modelId="{01F7E161-7073-48D1-BCC0-8C58F681857C}" type="pres">
      <dgm:prSet presAssocID="{5065EC46-50CD-4B76-9E9B-200DBE243F0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eting"/>
        </a:ext>
      </dgm:extLst>
    </dgm:pt>
    <dgm:pt modelId="{CF353761-2B2E-40D8-B2EB-957E4760CC2F}" type="pres">
      <dgm:prSet presAssocID="{5065EC46-50CD-4B76-9E9B-200DBE243F03}" presName="spaceRect" presStyleCnt="0"/>
      <dgm:spPr/>
    </dgm:pt>
    <dgm:pt modelId="{E18444DB-1542-470E-908D-4C3065DBB604}" type="pres">
      <dgm:prSet presAssocID="{5065EC46-50CD-4B76-9E9B-200DBE243F03}" presName="textRect" presStyleLbl="revTx" presStyleIdx="1" presStyleCnt="3">
        <dgm:presLayoutVars>
          <dgm:chMax val="1"/>
          <dgm:chPref val="1"/>
        </dgm:presLayoutVars>
      </dgm:prSet>
      <dgm:spPr/>
    </dgm:pt>
    <dgm:pt modelId="{FD9BE786-DBDF-4BEB-ADB8-C7F283D51996}" type="pres">
      <dgm:prSet presAssocID="{B043021F-C03C-419F-BBE4-1EB9742ED4D1}" presName="sibTrans" presStyleLbl="sibTrans2D1" presStyleIdx="0" presStyleCnt="0"/>
      <dgm:spPr/>
    </dgm:pt>
    <dgm:pt modelId="{DD616BCC-B625-4F0E-BC48-B89EA40E7092}" type="pres">
      <dgm:prSet presAssocID="{F7B24AF3-7690-434D-8D31-1A5B0D44F41B}" presName="compNode" presStyleCnt="0"/>
      <dgm:spPr/>
    </dgm:pt>
    <dgm:pt modelId="{7956625F-9F99-4A7C-B355-6F7BC2A20B0B}" type="pres">
      <dgm:prSet presAssocID="{F7B24AF3-7690-434D-8D31-1A5B0D44F41B}" presName="iconBgRect" presStyleLbl="bgShp" presStyleIdx="2" presStyleCnt="3"/>
      <dgm:spPr/>
    </dgm:pt>
    <dgm:pt modelId="{79255FAC-587A-4A25-8F13-28A7E5748D49}" type="pres">
      <dgm:prSet presAssocID="{F7B24AF3-7690-434D-8D31-1A5B0D44F41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ales of Justice"/>
        </a:ext>
      </dgm:extLst>
    </dgm:pt>
    <dgm:pt modelId="{17630CC7-1E6C-4A30-8D5A-65A70A7A815F}" type="pres">
      <dgm:prSet presAssocID="{F7B24AF3-7690-434D-8D31-1A5B0D44F41B}" presName="spaceRect" presStyleCnt="0"/>
      <dgm:spPr/>
    </dgm:pt>
    <dgm:pt modelId="{700DAB27-3D66-4344-BDAE-33ACB62ADBD3}" type="pres">
      <dgm:prSet presAssocID="{F7B24AF3-7690-434D-8D31-1A5B0D44F41B}" presName="textRect" presStyleLbl="revTx" presStyleIdx="2" presStyleCnt="3">
        <dgm:presLayoutVars>
          <dgm:chMax val="1"/>
          <dgm:chPref val="1"/>
        </dgm:presLayoutVars>
      </dgm:prSet>
      <dgm:spPr/>
    </dgm:pt>
  </dgm:ptLst>
  <dgm:cxnLst>
    <dgm:cxn modelId="{A424E607-DBB3-4C19-81DE-E2E73DE05B1B}" type="presOf" srcId="{7FBB611F-9E21-48E3-A661-D27BFD6F311D}" destId="{5CD79B13-DE7B-41E3-8409-9C36906EF03F}" srcOrd="0" destOrd="0" presId="urn:microsoft.com/office/officeart/2018/2/layout/IconCircleList"/>
    <dgm:cxn modelId="{19A1BE10-3480-478B-99DC-D3276A7F3CFF}" type="presOf" srcId="{33E6012A-50B6-41BA-9E9C-88561D0793F8}" destId="{583F9987-7931-4C3C-9ABE-D30F4681BCE3}" srcOrd="0" destOrd="0" presId="urn:microsoft.com/office/officeart/2018/2/layout/IconCircleList"/>
    <dgm:cxn modelId="{DA326158-9450-428E-836A-145EB5E29843}" srcId="{7FBB611F-9E21-48E3-A661-D27BFD6F311D}" destId="{33E6012A-50B6-41BA-9E9C-88561D0793F8}" srcOrd="0" destOrd="0" parTransId="{90186D19-D6AF-4894-99D9-7681F735984B}" sibTransId="{B2410743-F1FB-4395-8BE3-0998971AA221}"/>
    <dgm:cxn modelId="{5921897B-E23C-40B2-B5A0-7ABB4D16FB11}" type="presOf" srcId="{B043021F-C03C-419F-BBE4-1EB9742ED4D1}" destId="{FD9BE786-DBDF-4BEB-ADB8-C7F283D51996}" srcOrd="0" destOrd="0" presId="urn:microsoft.com/office/officeart/2018/2/layout/IconCircleList"/>
    <dgm:cxn modelId="{849D627E-9865-47CD-BBC6-692A1C4E9E7E}" srcId="{7FBB611F-9E21-48E3-A661-D27BFD6F311D}" destId="{5065EC46-50CD-4B76-9E9B-200DBE243F03}" srcOrd="1" destOrd="0" parTransId="{A6639FEA-F88E-4DBF-A3F0-0DE32FB75B44}" sibTransId="{B043021F-C03C-419F-BBE4-1EB9742ED4D1}"/>
    <dgm:cxn modelId="{8E5F2094-C4DC-461D-BB79-1C61A07A7F92}" type="presOf" srcId="{5065EC46-50CD-4B76-9E9B-200DBE243F03}" destId="{E18444DB-1542-470E-908D-4C3065DBB604}" srcOrd="0" destOrd="0" presId="urn:microsoft.com/office/officeart/2018/2/layout/IconCircleList"/>
    <dgm:cxn modelId="{095E50AD-17DE-4263-A85B-89914CF3B50E}" type="presOf" srcId="{B2410743-F1FB-4395-8BE3-0998971AA221}" destId="{1CCA651C-9DF3-4E2E-96E8-B07F2B90BC22}" srcOrd="0" destOrd="0" presId="urn:microsoft.com/office/officeart/2018/2/layout/IconCircleList"/>
    <dgm:cxn modelId="{8EA78CB1-DAEE-4780-9AE7-6FB95EDBE607}" srcId="{7FBB611F-9E21-48E3-A661-D27BFD6F311D}" destId="{F7B24AF3-7690-434D-8D31-1A5B0D44F41B}" srcOrd="2" destOrd="0" parTransId="{22591778-0A8E-4F06-B839-AF9DAD92854E}" sibTransId="{3A8B92AF-0712-4C34-BC13-6F8BEA573325}"/>
    <dgm:cxn modelId="{65FAFCC4-B754-4286-AFDD-5449A99B22B4}" type="presOf" srcId="{F7B24AF3-7690-434D-8D31-1A5B0D44F41B}" destId="{700DAB27-3D66-4344-BDAE-33ACB62ADBD3}" srcOrd="0" destOrd="0" presId="urn:microsoft.com/office/officeart/2018/2/layout/IconCircleList"/>
    <dgm:cxn modelId="{C55108B5-4B9A-4258-8FC8-F45D07CB5A15}" type="presParOf" srcId="{5CD79B13-DE7B-41E3-8409-9C36906EF03F}" destId="{BC593A1B-A8F0-48FD-ABE6-B68F1C125410}" srcOrd="0" destOrd="0" presId="urn:microsoft.com/office/officeart/2018/2/layout/IconCircleList"/>
    <dgm:cxn modelId="{D1C974D5-2368-4CB2-ABDA-F64517169B9A}" type="presParOf" srcId="{BC593A1B-A8F0-48FD-ABE6-B68F1C125410}" destId="{EA1BDE26-2B66-435E-BC52-E781B23816AA}" srcOrd="0" destOrd="0" presId="urn:microsoft.com/office/officeart/2018/2/layout/IconCircleList"/>
    <dgm:cxn modelId="{D574A918-3E12-46BC-8385-FBA66E3A8221}" type="presParOf" srcId="{EA1BDE26-2B66-435E-BC52-E781B23816AA}" destId="{C72A507C-0E35-4E8E-8CBF-6E3F556ACF36}" srcOrd="0" destOrd="0" presId="urn:microsoft.com/office/officeart/2018/2/layout/IconCircleList"/>
    <dgm:cxn modelId="{8CFC52DE-060B-4514-8028-6335948922A1}" type="presParOf" srcId="{EA1BDE26-2B66-435E-BC52-E781B23816AA}" destId="{09886FC1-7C71-443C-832C-41232D0883A3}" srcOrd="1" destOrd="0" presId="urn:microsoft.com/office/officeart/2018/2/layout/IconCircleList"/>
    <dgm:cxn modelId="{C42A9C7B-8166-49CA-86ED-10B9F67619BA}" type="presParOf" srcId="{EA1BDE26-2B66-435E-BC52-E781B23816AA}" destId="{33848509-A734-4A98-9934-914DDC268D4A}" srcOrd="2" destOrd="0" presId="urn:microsoft.com/office/officeart/2018/2/layout/IconCircleList"/>
    <dgm:cxn modelId="{112D255D-74D3-476D-B095-D89D4EE427C6}" type="presParOf" srcId="{EA1BDE26-2B66-435E-BC52-E781B23816AA}" destId="{583F9987-7931-4C3C-9ABE-D30F4681BCE3}" srcOrd="3" destOrd="0" presId="urn:microsoft.com/office/officeart/2018/2/layout/IconCircleList"/>
    <dgm:cxn modelId="{F868C411-87AD-4532-B6AA-D69F3AFE9934}" type="presParOf" srcId="{BC593A1B-A8F0-48FD-ABE6-B68F1C125410}" destId="{1CCA651C-9DF3-4E2E-96E8-B07F2B90BC22}" srcOrd="1" destOrd="0" presId="urn:microsoft.com/office/officeart/2018/2/layout/IconCircleList"/>
    <dgm:cxn modelId="{24A1B4A4-D8E8-4A47-B1A1-A78F82D1A9FA}" type="presParOf" srcId="{BC593A1B-A8F0-48FD-ABE6-B68F1C125410}" destId="{859CAEAD-AE83-4BF5-B9B1-050CA16673AC}" srcOrd="2" destOrd="0" presId="urn:microsoft.com/office/officeart/2018/2/layout/IconCircleList"/>
    <dgm:cxn modelId="{350E05B1-0731-4A3A-90D0-B184BB88E6E0}" type="presParOf" srcId="{859CAEAD-AE83-4BF5-B9B1-050CA16673AC}" destId="{D4F55555-CDF5-4BCF-BC7E-AFC4B77EAE1D}" srcOrd="0" destOrd="0" presId="urn:microsoft.com/office/officeart/2018/2/layout/IconCircleList"/>
    <dgm:cxn modelId="{557EF61F-85B9-4E13-82C8-6A8EEFF0C681}" type="presParOf" srcId="{859CAEAD-AE83-4BF5-B9B1-050CA16673AC}" destId="{01F7E161-7073-48D1-BCC0-8C58F681857C}" srcOrd="1" destOrd="0" presId="urn:microsoft.com/office/officeart/2018/2/layout/IconCircleList"/>
    <dgm:cxn modelId="{70B857B1-701B-416B-B39B-1246BEB1CD49}" type="presParOf" srcId="{859CAEAD-AE83-4BF5-B9B1-050CA16673AC}" destId="{CF353761-2B2E-40D8-B2EB-957E4760CC2F}" srcOrd="2" destOrd="0" presId="urn:microsoft.com/office/officeart/2018/2/layout/IconCircleList"/>
    <dgm:cxn modelId="{52AD6671-711D-4525-8B3D-08239FF96E13}" type="presParOf" srcId="{859CAEAD-AE83-4BF5-B9B1-050CA16673AC}" destId="{E18444DB-1542-470E-908D-4C3065DBB604}" srcOrd="3" destOrd="0" presId="urn:microsoft.com/office/officeart/2018/2/layout/IconCircleList"/>
    <dgm:cxn modelId="{5D050D6E-AE34-4BBD-AFC4-9385CC1911CD}" type="presParOf" srcId="{BC593A1B-A8F0-48FD-ABE6-B68F1C125410}" destId="{FD9BE786-DBDF-4BEB-ADB8-C7F283D51996}" srcOrd="3" destOrd="0" presId="urn:microsoft.com/office/officeart/2018/2/layout/IconCircleList"/>
    <dgm:cxn modelId="{B30EA72C-D27F-4DE6-91D8-E085DE09911A}" type="presParOf" srcId="{BC593A1B-A8F0-48FD-ABE6-B68F1C125410}" destId="{DD616BCC-B625-4F0E-BC48-B89EA40E7092}" srcOrd="4" destOrd="0" presId="urn:microsoft.com/office/officeart/2018/2/layout/IconCircleList"/>
    <dgm:cxn modelId="{98EF7C5D-86A8-45D1-B35F-CA380825A420}" type="presParOf" srcId="{DD616BCC-B625-4F0E-BC48-B89EA40E7092}" destId="{7956625F-9F99-4A7C-B355-6F7BC2A20B0B}" srcOrd="0" destOrd="0" presId="urn:microsoft.com/office/officeart/2018/2/layout/IconCircleList"/>
    <dgm:cxn modelId="{D783D6E0-C0F6-4C73-910A-D72284C070BE}" type="presParOf" srcId="{DD616BCC-B625-4F0E-BC48-B89EA40E7092}" destId="{79255FAC-587A-4A25-8F13-28A7E5748D49}" srcOrd="1" destOrd="0" presId="urn:microsoft.com/office/officeart/2018/2/layout/IconCircleList"/>
    <dgm:cxn modelId="{4E15344F-1FEB-42A5-941F-C670FB2AA6B7}" type="presParOf" srcId="{DD616BCC-B625-4F0E-BC48-B89EA40E7092}" destId="{17630CC7-1E6C-4A30-8D5A-65A70A7A815F}" srcOrd="2" destOrd="0" presId="urn:microsoft.com/office/officeart/2018/2/layout/IconCircleList"/>
    <dgm:cxn modelId="{AF9997EF-5C11-419F-9E88-4E94587BFA95}" type="presParOf" srcId="{DD616BCC-B625-4F0E-BC48-B89EA40E7092}" destId="{700DAB27-3D66-4344-BDAE-33ACB62ADBD3}"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325595-106B-5E4F-935E-E99E5870B706}">
      <dsp:nvSpPr>
        <dsp:cNvPr id="0" name=""/>
        <dsp:cNvSpPr/>
      </dsp:nvSpPr>
      <dsp:spPr>
        <a:xfrm>
          <a:off x="1748064" y="2975"/>
          <a:ext cx="3342605" cy="2005563"/>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Theoretical framework: the pillars (Hohl and Stanko, 2022, 2024)</a:t>
          </a:r>
        </a:p>
      </dsp:txBody>
      <dsp:txXfrm>
        <a:off x="1748064" y="2975"/>
        <a:ext cx="3342605" cy="2005563"/>
      </dsp:txXfrm>
    </dsp:sp>
    <dsp:sp modelId="{976CE0BB-EA70-E945-AFF1-1BA22FC4DDA8}">
      <dsp:nvSpPr>
        <dsp:cNvPr id="0" name=""/>
        <dsp:cNvSpPr/>
      </dsp:nvSpPr>
      <dsp:spPr>
        <a:xfrm>
          <a:off x="5424930" y="2975"/>
          <a:ext cx="3342605" cy="2005563"/>
        </a:xfrm>
        <a:prstGeom prst="rect">
          <a:avLst/>
        </a:prstGeom>
        <a:gradFill rotWithShape="0">
          <a:gsLst>
            <a:gs pos="0">
              <a:schemeClr val="accent5">
                <a:hueOff val="2003568"/>
                <a:satOff val="-8793"/>
                <a:lumOff val="2614"/>
                <a:alphaOff val="0"/>
                <a:satMod val="103000"/>
                <a:lumMod val="102000"/>
                <a:tint val="94000"/>
              </a:schemeClr>
            </a:gs>
            <a:gs pos="50000">
              <a:schemeClr val="accent5">
                <a:hueOff val="2003568"/>
                <a:satOff val="-8793"/>
                <a:lumOff val="2614"/>
                <a:alphaOff val="0"/>
                <a:satMod val="110000"/>
                <a:lumMod val="100000"/>
                <a:shade val="100000"/>
              </a:schemeClr>
            </a:gs>
            <a:gs pos="100000">
              <a:schemeClr val="accent5">
                <a:hueOff val="2003568"/>
                <a:satOff val="-8793"/>
                <a:lumOff val="261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Rigorous empirical research: the “deep-dives” </a:t>
          </a:r>
        </a:p>
      </dsp:txBody>
      <dsp:txXfrm>
        <a:off x="5424930" y="2975"/>
        <a:ext cx="3342605" cy="2005563"/>
      </dsp:txXfrm>
    </dsp:sp>
    <dsp:sp modelId="{136DE498-A367-2D42-806D-9600C886A125}">
      <dsp:nvSpPr>
        <dsp:cNvPr id="0" name=""/>
        <dsp:cNvSpPr/>
      </dsp:nvSpPr>
      <dsp:spPr>
        <a:xfrm>
          <a:off x="1748064" y="2342799"/>
          <a:ext cx="3342605" cy="2005563"/>
        </a:xfrm>
        <a:prstGeom prst="rect">
          <a:avLst/>
        </a:prstGeom>
        <a:gradFill rotWithShape="0">
          <a:gsLst>
            <a:gs pos="0">
              <a:schemeClr val="accent5">
                <a:hueOff val="4007135"/>
                <a:satOff val="-17587"/>
                <a:lumOff val="5229"/>
                <a:alphaOff val="0"/>
                <a:satMod val="103000"/>
                <a:lumMod val="102000"/>
                <a:tint val="94000"/>
              </a:schemeClr>
            </a:gs>
            <a:gs pos="50000">
              <a:schemeClr val="accent5">
                <a:hueOff val="4007135"/>
                <a:satOff val="-17587"/>
                <a:lumOff val="5229"/>
                <a:alphaOff val="0"/>
                <a:satMod val="110000"/>
                <a:lumMod val="100000"/>
                <a:shade val="100000"/>
              </a:schemeClr>
            </a:gs>
            <a:gs pos="100000">
              <a:schemeClr val="accent5">
                <a:hueOff val="4007135"/>
                <a:satOff val="-17587"/>
                <a:lumOff val="522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Genuine collaborative working between academics, police forces, the wider policing landscape and the third sector </a:t>
          </a:r>
        </a:p>
      </dsp:txBody>
      <dsp:txXfrm>
        <a:off x="1748064" y="2342799"/>
        <a:ext cx="3342605" cy="2005563"/>
      </dsp:txXfrm>
    </dsp:sp>
    <dsp:sp modelId="{8803050F-110D-CE49-BB91-1330B53CE41A}">
      <dsp:nvSpPr>
        <dsp:cNvPr id="0" name=""/>
        <dsp:cNvSpPr/>
      </dsp:nvSpPr>
      <dsp:spPr>
        <a:xfrm>
          <a:off x="5424930" y="2342799"/>
          <a:ext cx="3342605" cy="2005563"/>
        </a:xfrm>
        <a:prstGeom prst="rect">
          <a:avLst/>
        </a:prstGeom>
        <a:gradFill rotWithShape="0">
          <a:gsLst>
            <a:gs pos="0">
              <a:schemeClr val="accent5">
                <a:hueOff val="6010703"/>
                <a:satOff val="-26380"/>
                <a:lumOff val="7843"/>
                <a:alphaOff val="0"/>
                <a:satMod val="103000"/>
                <a:lumMod val="102000"/>
                <a:tint val="94000"/>
              </a:schemeClr>
            </a:gs>
            <a:gs pos="50000">
              <a:schemeClr val="accent5">
                <a:hueOff val="6010703"/>
                <a:satOff val="-26380"/>
                <a:lumOff val="7843"/>
                <a:alphaOff val="0"/>
                <a:satMod val="110000"/>
                <a:lumMod val="100000"/>
                <a:shade val="100000"/>
              </a:schemeClr>
            </a:gs>
            <a:gs pos="100000">
              <a:schemeClr val="accent5">
                <a:hueOff val="6010703"/>
                <a:satOff val="-26380"/>
                <a:lumOff val="784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Home Office funded: £6.65 million to date</a:t>
          </a:r>
        </a:p>
      </dsp:txBody>
      <dsp:txXfrm>
        <a:off x="5424930" y="2342799"/>
        <a:ext cx="3342605" cy="20055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E14DF4-AEAD-7149-9F8D-9DDED918F1F3}">
      <dsp:nvSpPr>
        <dsp:cNvPr id="0" name=""/>
        <dsp:cNvSpPr/>
      </dsp:nvSpPr>
      <dsp:spPr>
        <a:xfrm>
          <a:off x="101" y="0"/>
          <a:ext cx="1353612" cy="3444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1500" b="1" kern="1200" dirty="0"/>
            <a:t>Suspect focused investigations </a:t>
          </a:r>
        </a:p>
      </dsp:txBody>
      <dsp:txXfrm>
        <a:off x="101" y="1377935"/>
        <a:ext cx="1353612" cy="1377935"/>
      </dsp:txXfrm>
    </dsp:sp>
    <dsp:sp modelId="{921D9F51-6A73-CC4D-9620-5ADA9AEB9FDD}">
      <dsp:nvSpPr>
        <dsp:cNvPr id="0" name=""/>
        <dsp:cNvSpPr/>
      </dsp:nvSpPr>
      <dsp:spPr>
        <a:xfrm>
          <a:off x="103342" y="206690"/>
          <a:ext cx="1147131" cy="1147131"/>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E1BBFF-D03B-944D-AF87-54DD7AD2352A}">
      <dsp:nvSpPr>
        <dsp:cNvPr id="0" name=""/>
        <dsp:cNvSpPr/>
      </dsp:nvSpPr>
      <dsp:spPr>
        <a:xfrm>
          <a:off x="1394322" y="0"/>
          <a:ext cx="1353612" cy="3444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1500" b="1" kern="1200" dirty="0"/>
            <a:t>Repeat suspects  </a:t>
          </a:r>
        </a:p>
      </dsp:txBody>
      <dsp:txXfrm>
        <a:off x="1394322" y="1377935"/>
        <a:ext cx="1353612" cy="1377935"/>
      </dsp:txXfrm>
    </dsp:sp>
    <dsp:sp modelId="{AE3938C2-8E30-0043-AD71-8261EBA01500}">
      <dsp:nvSpPr>
        <dsp:cNvPr id="0" name=""/>
        <dsp:cNvSpPr/>
      </dsp:nvSpPr>
      <dsp:spPr>
        <a:xfrm>
          <a:off x="1497562" y="206690"/>
          <a:ext cx="1147131" cy="1147131"/>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C520D13-D0AC-2841-8646-928D9AE2A675}">
      <dsp:nvSpPr>
        <dsp:cNvPr id="0" name=""/>
        <dsp:cNvSpPr/>
      </dsp:nvSpPr>
      <dsp:spPr>
        <a:xfrm>
          <a:off x="2788542" y="0"/>
          <a:ext cx="1353612" cy="3444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1500" b="1" kern="1200" dirty="0"/>
            <a:t>Procedural Justice approach to victim engagement </a:t>
          </a:r>
          <a:endParaRPr lang="en-GB" sz="1500" kern="1200" dirty="0"/>
        </a:p>
      </dsp:txBody>
      <dsp:txXfrm>
        <a:off x="2788542" y="1377935"/>
        <a:ext cx="1353612" cy="1377935"/>
      </dsp:txXfrm>
    </dsp:sp>
    <dsp:sp modelId="{A0EE6CC6-CA47-5E46-A433-8565F20870C0}">
      <dsp:nvSpPr>
        <dsp:cNvPr id="0" name=""/>
        <dsp:cNvSpPr/>
      </dsp:nvSpPr>
      <dsp:spPr>
        <a:xfrm>
          <a:off x="2891783" y="206690"/>
          <a:ext cx="1147131" cy="1147131"/>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FC03522-38E0-1442-8E4B-1A5601349109}">
      <dsp:nvSpPr>
        <dsp:cNvPr id="0" name=""/>
        <dsp:cNvSpPr/>
      </dsp:nvSpPr>
      <dsp:spPr>
        <a:xfrm>
          <a:off x="4182763" y="0"/>
          <a:ext cx="1353612" cy="3444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1500" b="1" kern="1200" dirty="0"/>
            <a:t>Learning, development and officer well-being </a:t>
          </a:r>
          <a:endParaRPr lang="en-GB" sz="1500" kern="1200" dirty="0"/>
        </a:p>
      </dsp:txBody>
      <dsp:txXfrm>
        <a:off x="4182763" y="1377935"/>
        <a:ext cx="1353612" cy="1377935"/>
      </dsp:txXfrm>
    </dsp:sp>
    <dsp:sp modelId="{73955D35-41FB-BF4C-A38A-0394D58ACEFB}">
      <dsp:nvSpPr>
        <dsp:cNvPr id="0" name=""/>
        <dsp:cNvSpPr/>
      </dsp:nvSpPr>
      <dsp:spPr>
        <a:xfrm>
          <a:off x="4286003" y="206690"/>
          <a:ext cx="1147131" cy="1147131"/>
        </a:xfrm>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0BB9D5-350A-334E-84EF-808D8926F670}">
      <dsp:nvSpPr>
        <dsp:cNvPr id="0" name=""/>
        <dsp:cNvSpPr/>
      </dsp:nvSpPr>
      <dsp:spPr>
        <a:xfrm>
          <a:off x="5576983" y="0"/>
          <a:ext cx="1353612" cy="3444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1500" b="1" kern="1200" dirty="0"/>
            <a:t>Data and performance </a:t>
          </a:r>
        </a:p>
      </dsp:txBody>
      <dsp:txXfrm>
        <a:off x="5576983" y="1377935"/>
        <a:ext cx="1353612" cy="1377935"/>
      </dsp:txXfrm>
    </dsp:sp>
    <dsp:sp modelId="{631F19BD-74C4-BB49-810F-1D172C83785C}">
      <dsp:nvSpPr>
        <dsp:cNvPr id="0" name=""/>
        <dsp:cNvSpPr/>
      </dsp:nvSpPr>
      <dsp:spPr>
        <a:xfrm>
          <a:off x="5680224" y="206690"/>
          <a:ext cx="1147131" cy="1147131"/>
        </a:xfrm>
        <a:prstGeom prst="ellipse">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D2617D-4DF8-480E-8802-6D0256628AAC}">
      <dsp:nvSpPr>
        <dsp:cNvPr id="0" name=""/>
        <dsp:cNvSpPr/>
      </dsp:nvSpPr>
      <dsp:spPr>
        <a:xfrm>
          <a:off x="6971204" y="0"/>
          <a:ext cx="1353612" cy="344483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GB" sz="1500" b="1" kern="1200" dirty="0"/>
            <a:t>Digital Forensics</a:t>
          </a:r>
        </a:p>
      </dsp:txBody>
      <dsp:txXfrm>
        <a:off x="6971204" y="1377935"/>
        <a:ext cx="1353612" cy="1377935"/>
      </dsp:txXfrm>
    </dsp:sp>
    <dsp:sp modelId="{D2A1D218-B938-4BC3-802C-8CF1AA012143}">
      <dsp:nvSpPr>
        <dsp:cNvPr id="0" name=""/>
        <dsp:cNvSpPr/>
      </dsp:nvSpPr>
      <dsp:spPr>
        <a:xfrm>
          <a:off x="7074444" y="206690"/>
          <a:ext cx="1147131" cy="1147131"/>
        </a:xfrm>
        <a:prstGeom prst="ellipse">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78B48F-0F39-2748-A07E-E145F89C5AB8}">
      <dsp:nvSpPr>
        <dsp:cNvPr id="0" name=""/>
        <dsp:cNvSpPr/>
      </dsp:nvSpPr>
      <dsp:spPr>
        <a:xfrm>
          <a:off x="77380" y="2883072"/>
          <a:ext cx="8170157" cy="516725"/>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F0328-FBF4-304A-AD23-03ECDD877ABC}">
      <dsp:nvSpPr>
        <dsp:cNvPr id="0" name=""/>
        <dsp:cNvSpPr/>
      </dsp:nvSpPr>
      <dsp:spPr>
        <a:xfrm>
          <a:off x="3201" y="998291"/>
          <a:ext cx="2285879" cy="14515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BA6E0C-5FAE-CF47-BBC5-9ECDBFA76DD0}">
      <dsp:nvSpPr>
        <dsp:cNvPr id="0" name=""/>
        <dsp:cNvSpPr/>
      </dsp:nvSpPr>
      <dsp:spPr>
        <a:xfrm>
          <a:off x="257188" y="1239579"/>
          <a:ext cx="2285879" cy="145153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Six words: </a:t>
          </a:r>
        </a:p>
      </dsp:txBody>
      <dsp:txXfrm>
        <a:off x="299702" y="1282093"/>
        <a:ext cx="2200851" cy="1366505"/>
      </dsp:txXfrm>
    </dsp:sp>
    <dsp:sp modelId="{240498A4-4408-4641-9566-0EF17A50B9AC}">
      <dsp:nvSpPr>
        <dsp:cNvPr id="0" name=""/>
        <dsp:cNvSpPr/>
      </dsp:nvSpPr>
      <dsp:spPr>
        <a:xfrm>
          <a:off x="2797054" y="998291"/>
          <a:ext cx="2285879" cy="14515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E696B0-AC37-DF4F-A661-04FD8677BD0D}">
      <dsp:nvSpPr>
        <dsp:cNvPr id="0" name=""/>
        <dsp:cNvSpPr/>
      </dsp:nvSpPr>
      <dsp:spPr>
        <a:xfrm>
          <a:off x="3051041" y="1239579"/>
          <a:ext cx="2285879" cy="145153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a:t>Victim Centred</a:t>
          </a:r>
        </a:p>
      </dsp:txBody>
      <dsp:txXfrm>
        <a:off x="3093555" y="1282093"/>
        <a:ext cx="2200851" cy="1366505"/>
      </dsp:txXfrm>
    </dsp:sp>
    <dsp:sp modelId="{A04FB11F-E500-F542-835C-8C41A04A8719}">
      <dsp:nvSpPr>
        <dsp:cNvPr id="0" name=""/>
        <dsp:cNvSpPr/>
      </dsp:nvSpPr>
      <dsp:spPr>
        <a:xfrm>
          <a:off x="5590907" y="998291"/>
          <a:ext cx="2285879" cy="14515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A76130-E139-9B48-A596-A9B926EBB248}">
      <dsp:nvSpPr>
        <dsp:cNvPr id="0" name=""/>
        <dsp:cNvSpPr/>
      </dsp:nvSpPr>
      <dsp:spPr>
        <a:xfrm>
          <a:off x="5844894" y="1239579"/>
          <a:ext cx="2285879" cy="145153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a:t>Suspect Focused</a:t>
          </a:r>
        </a:p>
      </dsp:txBody>
      <dsp:txXfrm>
        <a:off x="5887408" y="1282093"/>
        <a:ext cx="2200851" cy="1366505"/>
      </dsp:txXfrm>
    </dsp:sp>
    <dsp:sp modelId="{D09D5027-4693-8E4E-BAF9-63A33079D894}">
      <dsp:nvSpPr>
        <dsp:cNvPr id="0" name=""/>
        <dsp:cNvSpPr/>
      </dsp:nvSpPr>
      <dsp:spPr>
        <a:xfrm>
          <a:off x="8384760" y="998291"/>
          <a:ext cx="2285879" cy="14515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B3ED9E-732F-1048-8D12-FDAC0131B247}">
      <dsp:nvSpPr>
        <dsp:cNvPr id="0" name=""/>
        <dsp:cNvSpPr/>
      </dsp:nvSpPr>
      <dsp:spPr>
        <a:xfrm>
          <a:off x="8638747" y="1239579"/>
          <a:ext cx="2285879" cy="145153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a:t>Context Led </a:t>
          </a:r>
        </a:p>
      </dsp:txBody>
      <dsp:txXfrm>
        <a:off x="8681261" y="1282093"/>
        <a:ext cx="2200851" cy="13665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D9747-EA6B-9049-B999-7C5C8C363960}">
      <dsp:nvSpPr>
        <dsp:cNvPr id="0" name=""/>
        <dsp:cNvSpPr/>
      </dsp:nvSpPr>
      <dsp:spPr>
        <a:xfrm>
          <a:off x="6120" y="206393"/>
          <a:ext cx="3311248" cy="99337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1662" tIns="261662" rIns="261662" bIns="261662" numCol="1" spcCol="1270" anchor="ctr" anchorCtr="0">
          <a:noAutofit/>
        </a:bodyPr>
        <a:lstStyle/>
        <a:p>
          <a:pPr marL="0" lvl="0" indent="0" algn="ctr" defTabSz="1466850">
            <a:lnSpc>
              <a:spcPct val="90000"/>
            </a:lnSpc>
            <a:spcBef>
              <a:spcPct val="0"/>
            </a:spcBef>
            <a:spcAft>
              <a:spcPct val="35000"/>
            </a:spcAft>
            <a:buNone/>
          </a:pPr>
          <a:r>
            <a:rPr lang="en-US" sz="3300" kern="1200"/>
            <a:t>Aim</a:t>
          </a:r>
        </a:p>
      </dsp:txBody>
      <dsp:txXfrm>
        <a:off x="6120" y="206393"/>
        <a:ext cx="3311248" cy="993374"/>
      </dsp:txXfrm>
    </dsp:sp>
    <dsp:sp modelId="{85C867C0-9FA4-9E47-8BFA-2BCA726B336D}">
      <dsp:nvSpPr>
        <dsp:cNvPr id="0" name=""/>
        <dsp:cNvSpPr/>
      </dsp:nvSpPr>
      <dsp:spPr>
        <a:xfrm>
          <a:off x="6120" y="1199767"/>
          <a:ext cx="3311248" cy="161859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7078" tIns="327078" rIns="327078" bIns="327078" numCol="1" spcCol="1270" anchor="t" anchorCtr="0">
          <a:noAutofit/>
        </a:bodyPr>
        <a:lstStyle/>
        <a:p>
          <a:pPr marL="0" lvl="0" indent="0" algn="l" defTabSz="1022350">
            <a:lnSpc>
              <a:spcPct val="90000"/>
            </a:lnSpc>
            <a:spcBef>
              <a:spcPct val="0"/>
            </a:spcBef>
            <a:spcAft>
              <a:spcPct val="35000"/>
            </a:spcAft>
            <a:buNone/>
          </a:pPr>
          <a:r>
            <a:rPr lang="en-US" sz="2300" kern="1200"/>
            <a:t>Aim one – outcome justice for all victims</a:t>
          </a:r>
        </a:p>
      </dsp:txBody>
      <dsp:txXfrm>
        <a:off x="6120" y="1199767"/>
        <a:ext cx="3311248" cy="1618594"/>
      </dsp:txXfrm>
    </dsp:sp>
    <dsp:sp modelId="{211A0338-DA31-3243-92EB-3AC72DDEF496}">
      <dsp:nvSpPr>
        <dsp:cNvPr id="0" name=""/>
        <dsp:cNvSpPr/>
      </dsp:nvSpPr>
      <dsp:spPr>
        <a:xfrm>
          <a:off x="3425263" y="206393"/>
          <a:ext cx="3311248" cy="99337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1662" tIns="261662" rIns="261662" bIns="261662" numCol="1" spcCol="1270" anchor="ctr" anchorCtr="0">
          <a:noAutofit/>
        </a:bodyPr>
        <a:lstStyle/>
        <a:p>
          <a:pPr marL="0" lvl="0" indent="0" algn="ctr" defTabSz="1466850">
            <a:lnSpc>
              <a:spcPct val="90000"/>
            </a:lnSpc>
            <a:spcBef>
              <a:spcPct val="0"/>
            </a:spcBef>
            <a:spcAft>
              <a:spcPct val="35000"/>
            </a:spcAft>
            <a:buNone/>
          </a:pPr>
          <a:r>
            <a:rPr lang="en-US" sz="3300" kern="1200"/>
            <a:t>Aim</a:t>
          </a:r>
        </a:p>
      </dsp:txBody>
      <dsp:txXfrm>
        <a:off x="3425263" y="206393"/>
        <a:ext cx="3311248" cy="993374"/>
      </dsp:txXfrm>
    </dsp:sp>
    <dsp:sp modelId="{A7E48A84-D4A8-ED4B-A74C-90AC24A9B6F8}">
      <dsp:nvSpPr>
        <dsp:cNvPr id="0" name=""/>
        <dsp:cNvSpPr/>
      </dsp:nvSpPr>
      <dsp:spPr>
        <a:xfrm>
          <a:off x="3425263" y="1199767"/>
          <a:ext cx="3311248" cy="161859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7078" tIns="327078" rIns="327078" bIns="327078" numCol="1" spcCol="1270" anchor="t" anchorCtr="0">
          <a:noAutofit/>
        </a:bodyPr>
        <a:lstStyle/>
        <a:p>
          <a:pPr marL="0" lvl="0" indent="0" algn="l" defTabSz="1022350">
            <a:lnSpc>
              <a:spcPct val="90000"/>
            </a:lnSpc>
            <a:spcBef>
              <a:spcPct val="0"/>
            </a:spcBef>
            <a:spcAft>
              <a:spcPct val="35000"/>
            </a:spcAft>
            <a:buNone/>
          </a:pPr>
          <a:r>
            <a:rPr lang="en-US" sz="2300" kern="1200"/>
            <a:t>Aim two – procedural justice for all victims and all suspects</a:t>
          </a:r>
        </a:p>
      </dsp:txBody>
      <dsp:txXfrm>
        <a:off x="3425263" y="1199767"/>
        <a:ext cx="3311248" cy="1618594"/>
      </dsp:txXfrm>
    </dsp:sp>
    <dsp:sp modelId="{0A5C6931-FAAB-634D-ADCB-2BDD96D0B73A}">
      <dsp:nvSpPr>
        <dsp:cNvPr id="0" name=""/>
        <dsp:cNvSpPr/>
      </dsp:nvSpPr>
      <dsp:spPr>
        <a:xfrm>
          <a:off x="6844406" y="206393"/>
          <a:ext cx="3311248" cy="99337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1662" tIns="261662" rIns="261662" bIns="261662" numCol="1" spcCol="1270" anchor="ctr" anchorCtr="0">
          <a:noAutofit/>
        </a:bodyPr>
        <a:lstStyle/>
        <a:p>
          <a:pPr marL="0" lvl="0" indent="0" algn="ctr" defTabSz="1466850">
            <a:lnSpc>
              <a:spcPct val="90000"/>
            </a:lnSpc>
            <a:spcBef>
              <a:spcPct val="0"/>
            </a:spcBef>
            <a:spcAft>
              <a:spcPct val="35000"/>
            </a:spcAft>
            <a:buNone/>
          </a:pPr>
          <a:r>
            <a:rPr lang="en-US" sz="3300" kern="1200"/>
            <a:t>Aim</a:t>
          </a:r>
        </a:p>
      </dsp:txBody>
      <dsp:txXfrm>
        <a:off x="6844406" y="206393"/>
        <a:ext cx="3311248" cy="993374"/>
      </dsp:txXfrm>
    </dsp:sp>
    <dsp:sp modelId="{9826A098-0072-3547-AD35-618B297D6BCA}">
      <dsp:nvSpPr>
        <dsp:cNvPr id="0" name=""/>
        <dsp:cNvSpPr/>
      </dsp:nvSpPr>
      <dsp:spPr>
        <a:xfrm>
          <a:off x="6844406" y="1199767"/>
          <a:ext cx="3311248" cy="161859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27078" tIns="327078" rIns="327078" bIns="327078" numCol="1" spcCol="1270" anchor="t" anchorCtr="0">
          <a:noAutofit/>
        </a:bodyPr>
        <a:lstStyle/>
        <a:p>
          <a:pPr marL="0" lvl="0" indent="0" algn="l" defTabSz="1022350">
            <a:lnSpc>
              <a:spcPct val="90000"/>
            </a:lnSpc>
            <a:spcBef>
              <a:spcPct val="0"/>
            </a:spcBef>
            <a:spcAft>
              <a:spcPct val="35000"/>
            </a:spcAft>
            <a:buNone/>
          </a:pPr>
          <a:r>
            <a:rPr lang="en-US" sz="2300" kern="1200"/>
            <a:t>Aim three – reduction and prevention of RASSO</a:t>
          </a:r>
        </a:p>
      </dsp:txBody>
      <dsp:txXfrm>
        <a:off x="6844406" y="1199767"/>
        <a:ext cx="3311248" cy="16185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2A507C-0E35-4E8E-8CBF-6E3F556ACF36}">
      <dsp:nvSpPr>
        <dsp:cNvPr id="0" name=""/>
        <dsp:cNvSpPr/>
      </dsp:nvSpPr>
      <dsp:spPr>
        <a:xfrm>
          <a:off x="82613" y="1525815"/>
          <a:ext cx="897246" cy="897246"/>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886FC1-7C71-443C-832C-41232D0883A3}">
      <dsp:nvSpPr>
        <dsp:cNvPr id="0" name=""/>
        <dsp:cNvSpPr/>
      </dsp:nvSpPr>
      <dsp:spPr>
        <a:xfrm>
          <a:off x="271034" y="1714236"/>
          <a:ext cx="520402" cy="5204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83F9987-7931-4C3C-9ABE-D30F4681BCE3}">
      <dsp:nvSpPr>
        <dsp:cNvPr id="0" name=""/>
        <dsp:cNvSpPr/>
      </dsp:nvSpPr>
      <dsp:spPr>
        <a:xfrm>
          <a:off x="1172126" y="1525815"/>
          <a:ext cx="2114937" cy="897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90000"/>
            </a:lnSpc>
            <a:spcBef>
              <a:spcPct val="0"/>
            </a:spcBef>
            <a:spcAft>
              <a:spcPct val="35000"/>
            </a:spcAft>
            <a:buNone/>
          </a:pPr>
          <a:r>
            <a:rPr lang="en-US" sz="2100" kern="1200" dirty="0"/>
            <a:t>Scalability and sustainability</a:t>
          </a:r>
        </a:p>
      </dsp:txBody>
      <dsp:txXfrm>
        <a:off x="1172126" y="1525815"/>
        <a:ext cx="2114937" cy="897246"/>
      </dsp:txXfrm>
    </dsp:sp>
    <dsp:sp modelId="{D4F55555-CDF5-4BCF-BC7E-AFC4B77EAE1D}">
      <dsp:nvSpPr>
        <dsp:cNvPr id="0" name=""/>
        <dsp:cNvSpPr/>
      </dsp:nvSpPr>
      <dsp:spPr>
        <a:xfrm>
          <a:off x="3655575" y="1525815"/>
          <a:ext cx="897246" cy="897246"/>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F7E161-7073-48D1-BCC0-8C58F681857C}">
      <dsp:nvSpPr>
        <dsp:cNvPr id="0" name=""/>
        <dsp:cNvSpPr/>
      </dsp:nvSpPr>
      <dsp:spPr>
        <a:xfrm>
          <a:off x="3843996" y="1714236"/>
          <a:ext cx="520402" cy="52040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8444DB-1542-470E-908D-4C3065DBB604}">
      <dsp:nvSpPr>
        <dsp:cNvPr id="0" name=""/>
        <dsp:cNvSpPr/>
      </dsp:nvSpPr>
      <dsp:spPr>
        <a:xfrm>
          <a:off x="4745088" y="1525815"/>
          <a:ext cx="2114937" cy="897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90000"/>
            </a:lnSpc>
            <a:spcBef>
              <a:spcPct val="0"/>
            </a:spcBef>
            <a:spcAft>
              <a:spcPct val="35000"/>
            </a:spcAft>
            <a:buNone/>
          </a:pPr>
          <a:r>
            <a:rPr lang="en-US" sz="2100" kern="1200"/>
            <a:t>Transparency, accountability and governance </a:t>
          </a:r>
        </a:p>
      </dsp:txBody>
      <dsp:txXfrm>
        <a:off x="4745088" y="1525815"/>
        <a:ext cx="2114937" cy="897246"/>
      </dsp:txXfrm>
    </dsp:sp>
    <dsp:sp modelId="{7956625F-9F99-4A7C-B355-6F7BC2A20B0B}">
      <dsp:nvSpPr>
        <dsp:cNvPr id="0" name=""/>
        <dsp:cNvSpPr/>
      </dsp:nvSpPr>
      <dsp:spPr>
        <a:xfrm>
          <a:off x="7228536" y="1525815"/>
          <a:ext cx="897246" cy="897246"/>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9255FAC-587A-4A25-8F13-28A7E5748D49}">
      <dsp:nvSpPr>
        <dsp:cNvPr id="0" name=""/>
        <dsp:cNvSpPr/>
      </dsp:nvSpPr>
      <dsp:spPr>
        <a:xfrm>
          <a:off x="7416958" y="1714236"/>
          <a:ext cx="520402" cy="52040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00DAB27-3D66-4344-BDAE-33ACB62ADBD3}">
      <dsp:nvSpPr>
        <dsp:cNvPr id="0" name=""/>
        <dsp:cNvSpPr/>
      </dsp:nvSpPr>
      <dsp:spPr>
        <a:xfrm>
          <a:off x="8318049" y="1525815"/>
          <a:ext cx="2114937" cy="897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933450">
            <a:lnSpc>
              <a:spcPct val="90000"/>
            </a:lnSpc>
            <a:spcBef>
              <a:spcPct val="0"/>
            </a:spcBef>
            <a:spcAft>
              <a:spcPct val="35000"/>
            </a:spcAft>
            <a:buNone/>
          </a:pPr>
          <a:r>
            <a:rPr lang="en-US" sz="2100" kern="1200" dirty="0"/>
            <a:t>End-to-end transformation of the justice process </a:t>
          </a:r>
        </a:p>
      </dsp:txBody>
      <dsp:txXfrm>
        <a:off x="8318049" y="1525815"/>
        <a:ext cx="2114937" cy="89724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D15BDD-4B4D-6B4B-B40F-AD5C03BBA141}" type="datetimeFigureOut">
              <a:rPr lang="en-US" smtClean="0"/>
              <a:t>11/24/23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42431-CCED-D54A-A826-6EF02E06228D}" type="slidenum">
              <a:rPr lang="en-US" smtClean="0"/>
              <a:t>‹#›</a:t>
            </a:fld>
            <a:endParaRPr lang="en-US"/>
          </a:p>
        </p:txBody>
      </p:sp>
    </p:spTree>
    <p:extLst>
      <p:ext uri="{BB962C8B-B14F-4D97-AF65-F5344CB8AC3E}">
        <p14:creationId xmlns:p14="http://schemas.microsoft.com/office/powerpoint/2010/main" val="2872056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42431-CCED-D54A-A826-6EF02E06228D}" type="slidenum">
              <a:rPr lang="en-US" smtClean="0"/>
              <a:t>1</a:t>
            </a:fld>
            <a:endParaRPr lang="en-US"/>
          </a:p>
        </p:txBody>
      </p:sp>
    </p:spTree>
    <p:extLst>
      <p:ext uri="{BB962C8B-B14F-4D97-AF65-F5344CB8AC3E}">
        <p14:creationId xmlns:p14="http://schemas.microsoft.com/office/powerpoint/2010/main" val="4123998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C6CF5E-FA75-4604-AD19-A4B30FA9D27A}" type="slidenum">
              <a:rPr lang="en-GB" smtClean="0"/>
              <a:t>13</a:t>
            </a:fld>
            <a:endParaRPr lang="en-GB"/>
          </a:p>
        </p:txBody>
      </p:sp>
    </p:spTree>
    <p:extLst>
      <p:ext uri="{BB962C8B-B14F-4D97-AF65-F5344CB8AC3E}">
        <p14:creationId xmlns:p14="http://schemas.microsoft.com/office/powerpoint/2010/main" val="9416749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C6CF5E-FA75-4604-AD19-A4B30FA9D27A}" type="slidenum">
              <a:rPr lang="en-GB" smtClean="0"/>
              <a:t>14</a:t>
            </a:fld>
            <a:endParaRPr lang="en-GB"/>
          </a:p>
        </p:txBody>
      </p:sp>
    </p:spTree>
    <p:extLst>
      <p:ext uri="{BB962C8B-B14F-4D97-AF65-F5344CB8AC3E}">
        <p14:creationId xmlns:p14="http://schemas.microsoft.com/office/powerpoint/2010/main" val="1785672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542431-CCED-D54A-A826-6EF02E06228D}" type="slidenum">
              <a:rPr lang="en-US" smtClean="0"/>
              <a:t>16</a:t>
            </a:fld>
            <a:endParaRPr lang="en-US"/>
          </a:p>
        </p:txBody>
      </p:sp>
    </p:spTree>
    <p:extLst>
      <p:ext uri="{BB962C8B-B14F-4D97-AF65-F5344CB8AC3E}">
        <p14:creationId xmlns:p14="http://schemas.microsoft.com/office/powerpoint/2010/main" val="215018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C6CF5E-FA75-4604-AD19-A4B30FA9D27A}" type="slidenum">
              <a:rPr lang="en-GB" smtClean="0"/>
              <a:t>17</a:t>
            </a:fld>
            <a:endParaRPr lang="en-GB"/>
          </a:p>
        </p:txBody>
      </p:sp>
    </p:spTree>
    <p:extLst>
      <p:ext uri="{BB962C8B-B14F-4D97-AF65-F5344CB8AC3E}">
        <p14:creationId xmlns:p14="http://schemas.microsoft.com/office/powerpoint/2010/main" val="402545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C6CF5E-FA75-4604-AD19-A4B30FA9D27A}" type="slidenum">
              <a:rPr lang="en-GB" smtClean="0"/>
              <a:t>18</a:t>
            </a:fld>
            <a:endParaRPr lang="en-GB"/>
          </a:p>
        </p:txBody>
      </p:sp>
    </p:spTree>
    <p:extLst>
      <p:ext uri="{BB962C8B-B14F-4D97-AF65-F5344CB8AC3E}">
        <p14:creationId xmlns:p14="http://schemas.microsoft.com/office/powerpoint/2010/main" val="16602791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4E3C0AB6-416D-6B4D-B567-6C549749ED33}" type="slidenum">
              <a:rPr lang="en-US" smtClean="0"/>
              <a:t>19</a:t>
            </a:fld>
            <a:endParaRPr lang="en-US"/>
          </a:p>
        </p:txBody>
      </p:sp>
    </p:spTree>
    <p:extLst>
      <p:ext uri="{BB962C8B-B14F-4D97-AF65-F5344CB8AC3E}">
        <p14:creationId xmlns:p14="http://schemas.microsoft.com/office/powerpoint/2010/main" val="2316975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F542431-CCED-D54A-A826-6EF02E06228D}" type="slidenum">
              <a:rPr lang="en-US" smtClean="0"/>
              <a:t>4</a:t>
            </a:fld>
            <a:endParaRPr lang="en-US"/>
          </a:p>
        </p:txBody>
      </p:sp>
    </p:spTree>
    <p:extLst>
      <p:ext uri="{BB962C8B-B14F-4D97-AF65-F5344CB8AC3E}">
        <p14:creationId xmlns:p14="http://schemas.microsoft.com/office/powerpoint/2010/main" val="542085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8AF91B2-D0B8-3843-9BB3-AF833533E078}" type="slidenum">
              <a:rPr lang="en-US" smtClean="0"/>
              <a:t>5</a:t>
            </a:fld>
            <a:endParaRPr lang="en-US"/>
          </a:p>
        </p:txBody>
      </p:sp>
      <p:sp>
        <p:nvSpPr>
          <p:cNvPr id="5" name="Footer Placeholder 4">
            <a:extLst>
              <a:ext uri="{FF2B5EF4-FFF2-40B4-BE49-F238E27FC236}">
                <a16:creationId xmlns:a16="http://schemas.microsoft.com/office/drawing/2014/main" id="{54D04D68-8F54-BD48-8FA7-ACA00AFC7099}"/>
              </a:ext>
            </a:extLst>
          </p:cNvPr>
          <p:cNvSpPr>
            <a:spLocks noGrp="1"/>
          </p:cNvSpPr>
          <p:nvPr>
            <p:ph type="ftr" sz="quarter" idx="4"/>
          </p:nvPr>
        </p:nvSpPr>
        <p:spPr/>
        <p:txBody>
          <a:bodyPr/>
          <a:lstStyle/>
          <a:p>
            <a:r>
              <a:rPr lang="en-US"/>
              <a:t>Op Soteria/Bluestone executive summary Dec 2021</a:t>
            </a:r>
          </a:p>
        </p:txBody>
      </p:sp>
    </p:spTree>
    <p:extLst>
      <p:ext uri="{BB962C8B-B14F-4D97-AF65-F5344CB8AC3E}">
        <p14:creationId xmlns:p14="http://schemas.microsoft.com/office/powerpoint/2010/main" val="3438814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BETSY </a:t>
            </a:r>
          </a:p>
          <a:p>
            <a:endParaRPr lang="en-GB"/>
          </a:p>
          <a:p>
            <a:r>
              <a:rPr lang="en-GB"/>
              <a:t>Academic methodology, applied social science, looking to establish the evidence that exists within;</a:t>
            </a:r>
          </a:p>
          <a:p>
            <a:r>
              <a:rPr lang="en-GB"/>
              <a:t>Hear the experiences of your front line and supervisors</a:t>
            </a:r>
          </a:p>
          <a:p>
            <a:r>
              <a:rPr lang="en-GB"/>
              <a:t>Delve deeply into routine records to find patterns, understandings and meaning to shape better ways of working and decision making</a:t>
            </a:r>
          </a:p>
          <a:p>
            <a:r>
              <a:rPr lang="en-GB"/>
              <a:t>Insist on the academic rigour for learning and development</a:t>
            </a:r>
          </a:p>
          <a:p>
            <a:endParaRPr lang="en-GB"/>
          </a:p>
          <a:p>
            <a:r>
              <a:rPr lang="en-GB"/>
              <a:t>This project’s evidence is solely from the deep dives – and the most extensive project we know about to date globally</a:t>
            </a:r>
          </a:p>
        </p:txBody>
      </p:sp>
      <p:sp>
        <p:nvSpPr>
          <p:cNvPr id="4" name="Slide Number Placeholder 3"/>
          <p:cNvSpPr>
            <a:spLocks noGrp="1"/>
          </p:cNvSpPr>
          <p:nvPr>
            <p:ph type="sldNum" sz="quarter" idx="5"/>
          </p:nvPr>
        </p:nvSpPr>
        <p:spPr/>
        <p:txBody>
          <a:bodyPr/>
          <a:lstStyle/>
          <a:p>
            <a:fld id="{4E3C0AB6-416D-6B4D-B567-6C549749ED33}" type="slidenum">
              <a:rPr lang="en-US" smtClean="0"/>
              <a:t>6</a:t>
            </a:fld>
            <a:endParaRPr lang="en-US"/>
          </a:p>
        </p:txBody>
      </p:sp>
    </p:spTree>
    <p:extLst>
      <p:ext uri="{BB962C8B-B14F-4D97-AF65-F5344CB8AC3E}">
        <p14:creationId xmlns:p14="http://schemas.microsoft.com/office/powerpoint/2010/main" val="1617879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BETSY </a:t>
            </a:r>
          </a:p>
          <a:p>
            <a:endParaRPr lang="en-GB" dirty="0"/>
          </a:p>
          <a:p>
            <a:r>
              <a:rPr lang="en-GB" dirty="0"/>
              <a:t>Academic methodology, applied social science, looking to establish the evidence that exists within;</a:t>
            </a:r>
          </a:p>
          <a:p>
            <a:r>
              <a:rPr lang="en-GB" dirty="0"/>
              <a:t>Hear the experiences of your front line and supervisors</a:t>
            </a:r>
          </a:p>
          <a:p>
            <a:r>
              <a:rPr lang="en-GB" dirty="0"/>
              <a:t>Delve deeply into routine records to find patterns, understandings and meaning to shape better ways of working and decision making</a:t>
            </a:r>
          </a:p>
          <a:p>
            <a:r>
              <a:rPr lang="en-GB" dirty="0"/>
              <a:t>Insist on the academic rigour for learning and development</a:t>
            </a:r>
          </a:p>
          <a:p>
            <a:endParaRPr lang="en-GB" dirty="0"/>
          </a:p>
          <a:p>
            <a:r>
              <a:rPr lang="en-GB" dirty="0"/>
              <a:t>This project’s evidence is solely from the deep dives – and the most extensive project we know about to date globally</a:t>
            </a:r>
          </a:p>
        </p:txBody>
      </p:sp>
      <p:sp>
        <p:nvSpPr>
          <p:cNvPr id="4" name="Slide Number Placeholder 3"/>
          <p:cNvSpPr>
            <a:spLocks noGrp="1"/>
          </p:cNvSpPr>
          <p:nvPr>
            <p:ph type="sldNum" sz="quarter" idx="5"/>
          </p:nvPr>
        </p:nvSpPr>
        <p:spPr/>
        <p:txBody>
          <a:bodyPr/>
          <a:lstStyle/>
          <a:p>
            <a:fld id="{4E3C0AB6-416D-6B4D-B567-6C549749ED33}" type="slidenum">
              <a:rPr lang="en-US" smtClean="0"/>
              <a:t>7</a:t>
            </a:fld>
            <a:endParaRPr lang="en-US"/>
          </a:p>
        </p:txBody>
      </p:sp>
    </p:spTree>
    <p:extLst>
      <p:ext uri="{BB962C8B-B14F-4D97-AF65-F5344CB8AC3E}">
        <p14:creationId xmlns:p14="http://schemas.microsoft.com/office/powerpoint/2010/main" val="224087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a:solidFill>
                  <a:schemeClr val="accent1">
                    <a:lumMod val="50000"/>
                  </a:schemeClr>
                </a:solidFill>
              </a:rPr>
              <a:t>By contrast, only c. 5% of rape allegation are ‘Stranger 1’ and 10% ‘Stranger 2’</a:t>
            </a:r>
          </a:p>
          <a:p>
            <a:endParaRPr lang="en-GB" sz="1400" b="1">
              <a:solidFill>
                <a:schemeClr val="accent1">
                  <a:lumMod val="50000"/>
                </a:schemeClr>
              </a:solidFill>
            </a:endParaRPr>
          </a:p>
          <a:p>
            <a:r>
              <a:rPr lang="en-GB" sz="1400" b="1">
                <a:solidFill>
                  <a:schemeClr val="accent1">
                    <a:lumMod val="50000"/>
                  </a:schemeClr>
                </a:solidFill>
              </a:rPr>
              <a:t>The proportion of cases flagged as DA/DV has been increasing</a:t>
            </a:r>
          </a:p>
          <a:p>
            <a:r>
              <a:rPr lang="en-GB" sz="1200" i="1">
                <a:solidFill>
                  <a:schemeClr val="accent1">
                    <a:lumMod val="50000"/>
                  </a:schemeClr>
                </a:solidFill>
              </a:rPr>
              <a:t>Unclear if this reflects changing offending, reports or recording/flagging</a:t>
            </a:r>
          </a:p>
          <a:p>
            <a:r>
              <a:rPr lang="en-GB" i="1">
                <a:solidFill>
                  <a:schemeClr val="accent1">
                    <a:lumMod val="75000"/>
                  </a:schemeClr>
                </a:solidFill>
              </a:rPr>
              <a:t>We are told there has been an emphasis on data completion in the last 2-3 years.</a:t>
            </a:r>
          </a:p>
          <a:p>
            <a:endParaRPr lang="en-GB">
              <a:solidFill>
                <a:schemeClr val="accent1">
                  <a:lumMod val="75000"/>
                </a:schemeClr>
              </a:solidFill>
            </a:endParaRPr>
          </a:p>
          <a:p>
            <a:r>
              <a:rPr lang="en-GB">
                <a:solidFill>
                  <a:schemeClr val="accent1">
                    <a:lumMod val="75000"/>
                  </a:schemeClr>
                </a:solidFill>
              </a:rPr>
              <a:t>Note the proportions reconcile quite well with the relationships data:  Betsy, this is because DA includes family abuse, or even flatmates, and all sorts of domestic relationships, not just intimate partners. Ex and current partners, depending on force, back up around 70% of abuse. Inconsistency both because some DA is not intimate partner, but also clearly not all intimate partner is DA flagged (see rape figures). </a:t>
            </a:r>
          </a:p>
          <a:p>
            <a:endParaRPr lang="en-GB">
              <a:solidFill>
                <a:schemeClr val="accent1">
                  <a:lumMod val="75000"/>
                </a:schemeClr>
              </a:solidFill>
            </a:endParaRPr>
          </a:p>
          <a:p>
            <a:r>
              <a:rPr lang="en-GB">
                <a:solidFill>
                  <a:schemeClr val="accent1">
                    <a:lumMod val="75000"/>
                  </a:schemeClr>
                </a:solidFill>
              </a:rPr>
              <a:t>1 in 3 rapes 2018-20:</a:t>
            </a:r>
          </a:p>
          <a:p>
            <a:pPr marL="285750" indent="-285750">
              <a:buFontTx/>
              <a:buChar char="-"/>
            </a:pPr>
            <a:r>
              <a:rPr lang="en-GB">
                <a:solidFill>
                  <a:schemeClr val="accent1">
                    <a:lumMod val="75000"/>
                  </a:schemeClr>
                </a:solidFill>
              </a:rPr>
              <a:t>31.4% DA/DV flagged</a:t>
            </a:r>
          </a:p>
          <a:p>
            <a:pPr marL="285750" indent="-285750">
              <a:buFontTx/>
              <a:buChar char="-"/>
            </a:pPr>
            <a:r>
              <a:rPr lang="en-GB">
                <a:solidFill>
                  <a:schemeClr val="accent1">
                    <a:lumMod val="75000"/>
                  </a:schemeClr>
                </a:solidFill>
              </a:rPr>
              <a:t>33.2% intimate/previous intimate relationship (see following slides)</a:t>
            </a:r>
          </a:p>
          <a:p>
            <a:endParaRPr lang="en-GB">
              <a:solidFill>
                <a:schemeClr val="accent1">
                  <a:lumMod val="75000"/>
                </a:schemeClr>
              </a:solidFill>
            </a:endParaRPr>
          </a:p>
          <a:p>
            <a:r>
              <a:rPr lang="en-GB">
                <a:solidFill>
                  <a:schemeClr val="accent1">
                    <a:lumMod val="75000"/>
                  </a:schemeClr>
                </a:solidFill>
              </a:rPr>
              <a:t>1 in 12 other SSOs 2018-20:</a:t>
            </a:r>
          </a:p>
          <a:p>
            <a:pPr marL="285750" indent="-285750">
              <a:buFontTx/>
              <a:buChar char="-"/>
            </a:pPr>
            <a:r>
              <a:rPr lang="en-GB">
                <a:solidFill>
                  <a:schemeClr val="accent1">
                    <a:lumMod val="75000"/>
                  </a:schemeClr>
                </a:solidFill>
              </a:rPr>
              <a:t>8.0% DA/DV flagged</a:t>
            </a:r>
          </a:p>
          <a:p>
            <a:pPr marL="285750" indent="-285750">
              <a:buFontTx/>
              <a:buChar char="-"/>
            </a:pPr>
            <a:r>
              <a:rPr lang="en-GB">
                <a:solidFill>
                  <a:schemeClr val="accent1">
                    <a:lumMod val="75000"/>
                  </a:schemeClr>
                </a:solidFill>
              </a:rPr>
              <a:t>7.8% intimate/previous intimate relationship</a:t>
            </a:r>
          </a:p>
          <a:p>
            <a:endParaRPr lang="en-GB"/>
          </a:p>
          <a:p>
            <a:r>
              <a:rPr lang="en-GB" b="1"/>
              <a:t>2021 London Rape Review: 35% of rapes DA related</a:t>
            </a:r>
          </a:p>
          <a:p>
            <a:pPr marL="171450" indent="-171450">
              <a:buFontTx/>
              <a:buChar char="-"/>
            </a:pPr>
            <a:r>
              <a:rPr lang="en-GB"/>
              <a:t>“17% of all rapes were reported in response to DASH questions”</a:t>
            </a:r>
          </a:p>
          <a:p>
            <a:pPr marL="171450" indent="-171450">
              <a:buFontTx/>
              <a:buChar char="-"/>
            </a:pPr>
            <a:r>
              <a:rPr lang="en-GB"/>
              <a:t>Suggests around half of DA rapes were reported secondarily to primary allegations of other DA</a:t>
            </a:r>
          </a:p>
          <a:p>
            <a:pPr marL="171450" indent="-171450">
              <a:buFontTx/>
              <a:buChar char="-"/>
            </a:pPr>
            <a:r>
              <a:rPr lang="en-GB"/>
              <a:t>Links to changing crime recording practices – an issue raised in both A&amp;S and the Met</a:t>
            </a:r>
          </a:p>
        </p:txBody>
      </p:sp>
      <p:sp>
        <p:nvSpPr>
          <p:cNvPr id="4" name="Slide Number Placeholder 3"/>
          <p:cNvSpPr>
            <a:spLocks noGrp="1"/>
          </p:cNvSpPr>
          <p:nvPr>
            <p:ph type="sldNum" sz="quarter" idx="5"/>
          </p:nvPr>
        </p:nvSpPr>
        <p:spPr/>
        <p:txBody>
          <a:bodyPr/>
          <a:lstStyle/>
          <a:p>
            <a:fld id="{ADE6F08D-5B7D-1C4F-A688-5F4605824F04}" type="slidenum">
              <a:rPr lang="en-US" smtClean="0"/>
              <a:t>9</a:t>
            </a:fld>
            <a:endParaRPr lang="en-US"/>
          </a:p>
        </p:txBody>
      </p:sp>
    </p:spTree>
    <p:extLst>
      <p:ext uri="{BB962C8B-B14F-4D97-AF65-F5344CB8AC3E}">
        <p14:creationId xmlns:p14="http://schemas.microsoft.com/office/powerpoint/2010/main" val="1358390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Police Problem Profiles and public discourse around rape and the responses to it tend to focus on stranger rapes, but in the Met data there were 2x as many rape allegations in the context of current and former intimate partners. 2/3rds were intimate, family or friend/acquaintance.</a:t>
            </a:r>
          </a:p>
          <a:p>
            <a:endParaRPr lang="en-GB"/>
          </a:p>
          <a:p>
            <a:r>
              <a:rPr lang="en-GB"/>
              <a:t>As in A&amp;S, relationship type is a key determinant of outcomes. </a:t>
            </a:r>
          </a:p>
          <a:p>
            <a:endParaRPr lang="en-GB" b="1"/>
          </a:p>
          <a:p>
            <a:r>
              <a:rPr lang="en-GB" b="1"/>
              <a:t>In A&amp;S, the charge rate for intimate/former intimate was 1.26% vs 1.23% in the Met; </a:t>
            </a:r>
          </a:p>
          <a:p>
            <a:r>
              <a:rPr lang="en-GB" b="1"/>
              <a:t>Other familial: 5.2% A&amp;S, 5.3% Met</a:t>
            </a:r>
          </a:p>
          <a:p>
            <a:r>
              <a:rPr lang="en-GB" b="1"/>
              <a:t>‘Stranger’ was 4.3% in A&amp;S, 5.1% in the Met (stranger 1 and 2 combined).</a:t>
            </a:r>
          </a:p>
          <a:p>
            <a:endParaRPr lang="en-GB"/>
          </a:p>
          <a:p>
            <a:r>
              <a:rPr lang="en-GB"/>
              <a:t>Stranger 1: consent generally not a factor, forensics key – almost all charges relate to reports made in the first week</a:t>
            </a:r>
          </a:p>
          <a:p>
            <a:pPr algn="l"/>
            <a:r>
              <a:rPr lang="en-GB"/>
              <a:t>“</a:t>
            </a:r>
            <a:r>
              <a:rPr lang="en-GB" sz="1800" b="0" i="0" u="none" strike="noStrike" baseline="0">
                <a:solidFill>
                  <a:srgbClr val="000000"/>
                </a:solidFill>
                <a:latin typeface="Arial" panose="020B0604020202020204" pitchFamily="34" charset="0"/>
              </a:rPr>
              <a:t>Where the offender has no prior contact with the victim or where there are brief comments/questions between victim and suspect (e.g. Do you have the time?).“</a:t>
            </a:r>
          </a:p>
          <a:p>
            <a:endParaRPr lang="en-GB"/>
          </a:p>
          <a:p>
            <a:pPr algn="l"/>
            <a:r>
              <a:rPr lang="en-GB"/>
              <a:t>Stranger 2: </a:t>
            </a:r>
            <a:r>
              <a:rPr lang="en-GB" sz="1800" b="0" i="0" u="none" strike="noStrike" baseline="0">
                <a:solidFill>
                  <a:srgbClr val="000000"/>
                </a:solidFill>
                <a:latin typeface="Arial" panose="020B0604020202020204" pitchFamily="34" charset="0"/>
              </a:rPr>
              <a:t>“Victim and suspect are briefly known to one another, for example they had met at a party, club or bar, only spoke on the phone before or had a client/prostitute relationship. Includes minicabs, Internet approaches, and positions of trust (i.e. bogus authority figures).” </a:t>
            </a:r>
          </a:p>
          <a:p>
            <a:endParaRPr lang="en-GB"/>
          </a:p>
        </p:txBody>
      </p:sp>
      <p:sp>
        <p:nvSpPr>
          <p:cNvPr id="4" name="Slide Number Placeholder 3"/>
          <p:cNvSpPr>
            <a:spLocks noGrp="1"/>
          </p:cNvSpPr>
          <p:nvPr>
            <p:ph type="sldNum" sz="quarter" idx="5"/>
          </p:nvPr>
        </p:nvSpPr>
        <p:spPr/>
        <p:txBody>
          <a:bodyPr/>
          <a:lstStyle/>
          <a:p>
            <a:fld id="{ADE6F08D-5B7D-1C4F-A688-5F4605824F04}" type="slidenum">
              <a:rPr lang="en-US" smtClean="0"/>
              <a:t>10</a:t>
            </a:fld>
            <a:endParaRPr lang="en-US"/>
          </a:p>
        </p:txBody>
      </p:sp>
    </p:spTree>
    <p:extLst>
      <p:ext uri="{BB962C8B-B14F-4D97-AF65-F5344CB8AC3E}">
        <p14:creationId xmlns:p14="http://schemas.microsoft.com/office/powerpoint/2010/main" val="3795346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C6CF5E-FA75-4604-AD19-A4B30FA9D27A}" type="slidenum">
              <a:rPr lang="en-GB" smtClean="0"/>
              <a:t>11</a:t>
            </a:fld>
            <a:endParaRPr lang="en-GB"/>
          </a:p>
        </p:txBody>
      </p:sp>
    </p:spTree>
    <p:extLst>
      <p:ext uri="{BB962C8B-B14F-4D97-AF65-F5344CB8AC3E}">
        <p14:creationId xmlns:p14="http://schemas.microsoft.com/office/powerpoint/2010/main" val="1176391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C6CF5E-FA75-4604-AD19-A4B30FA9D27A}" type="slidenum">
              <a:rPr lang="en-GB" smtClean="0"/>
              <a:t>12</a:t>
            </a:fld>
            <a:endParaRPr lang="en-GB"/>
          </a:p>
        </p:txBody>
      </p:sp>
    </p:spTree>
    <p:extLst>
      <p:ext uri="{BB962C8B-B14F-4D97-AF65-F5344CB8AC3E}">
        <p14:creationId xmlns:p14="http://schemas.microsoft.com/office/powerpoint/2010/main" val="1187016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C57CD-E6A6-5CAE-5AEB-7CE33920DB9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E2BF552-1665-7ADF-AA2D-C7222654AD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56165A6-419B-7E78-83F2-A6E1A29EB8C2}"/>
              </a:ext>
            </a:extLst>
          </p:cNvPr>
          <p:cNvSpPr>
            <a:spLocks noGrp="1"/>
          </p:cNvSpPr>
          <p:nvPr>
            <p:ph type="dt" sz="half" idx="10"/>
          </p:nvPr>
        </p:nvSpPr>
        <p:spPr/>
        <p:txBody>
          <a:bodyPr/>
          <a:lstStyle/>
          <a:p>
            <a:fld id="{8710048C-76C1-984C-AF82-85678AA35884}" type="datetime1">
              <a:rPr lang="en-GB" smtClean="0"/>
              <a:t>24/11/2023</a:t>
            </a:fld>
            <a:endParaRPr lang="en-US"/>
          </a:p>
        </p:txBody>
      </p:sp>
      <p:sp>
        <p:nvSpPr>
          <p:cNvPr id="5" name="Footer Placeholder 4">
            <a:extLst>
              <a:ext uri="{FF2B5EF4-FFF2-40B4-BE49-F238E27FC236}">
                <a16:creationId xmlns:a16="http://schemas.microsoft.com/office/drawing/2014/main" id="{DE408060-0924-4D4E-CE95-695D16ECF1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31987-C556-0B68-BCC3-E4782C27BF37}"/>
              </a:ext>
            </a:extLst>
          </p:cNvPr>
          <p:cNvSpPr>
            <a:spLocks noGrp="1"/>
          </p:cNvSpPr>
          <p:nvPr>
            <p:ph type="sldNum" sz="quarter" idx="12"/>
          </p:nvPr>
        </p:nvSpPr>
        <p:spPr/>
        <p:txBody>
          <a:bodyPr/>
          <a:lstStyle/>
          <a:p>
            <a:fld id="{73B850FF-6169-4056-8077-06FFA93A5366}" type="slidenum">
              <a:rPr lang="en-US" smtClean="0"/>
              <a:pPr/>
              <a:t>‹#›</a:t>
            </a:fld>
            <a:endParaRPr lang="en-US"/>
          </a:p>
        </p:txBody>
      </p:sp>
    </p:spTree>
    <p:extLst>
      <p:ext uri="{BB962C8B-B14F-4D97-AF65-F5344CB8AC3E}">
        <p14:creationId xmlns:p14="http://schemas.microsoft.com/office/powerpoint/2010/main" val="756833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860FA-8F39-6B13-CEBB-67CEB9B39BCE}"/>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DBBB70A-F43A-17DC-5175-049EEE68715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460779B-D7DE-EABF-2B38-50579B50A9DC}"/>
              </a:ext>
            </a:extLst>
          </p:cNvPr>
          <p:cNvSpPr>
            <a:spLocks noGrp="1"/>
          </p:cNvSpPr>
          <p:nvPr>
            <p:ph type="dt" sz="half" idx="10"/>
          </p:nvPr>
        </p:nvSpPr>
        <p:spPr/>
        <p:txBody>
          <a:bodyPr/>
          <a:lstStyle/>
          <a:p>
            <a:fld id="{BA7D2A65-CB2D-C942-B35A-26ED3C7C7630}" type="datetime1">
              <a:rPr lang="en-GB" smtClean="0"/>
              <a:t>24/11/2023</a:t>
            </a:fld>
            <a:endParaRPr lang="en-US"/>
          </a:p>
        </p:txBody>
      </p:sp>
      <p:sp>
        <p:nvSpPr>
          <p:cNvPr id="5" name="Footer Placeholder 4">
            <a:extLst>
              <a:ext uri="{FF2B5EF4-FFF2-40B4-BE49-F238E27FC236}">
                <a16:creationId xmlns:a16="http://schemas.microsoft.com/office/drawing/2014/main" id="{8D4AB8ED-B649-8F8D-0EB8-97D02F081B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B5C9C5-FB61-A84E-6CFF-E17919719F8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467078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5ECAA5-3609-E380-4EA8-239524E65C3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DDA27AC-C25D-4A51-7547-6E67319AAB5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8DCE3DF-AA57-B1B3-99EB-96682EF87339}"/>
              </a:ext>
            </a:extLst>
          </p:cNvPr>
          <p:cNvSpPr>
            <a:spLocks noGrp="1"/>
          </p:cNvSpPr>
          <p:nvPr>
            <p:ph type="dt" sz="half" idx="10"/>
          </p:nvPr>
        </p:nvSpPr>
        <p:spPr/>
        <p:txBody>
          <a:bodyPr/>
          <a:lstStyle/>
          <a:p>
            <a:fld id="{8D42DF97-B59F-AE48-B774-C0E04A2679AC}" type="datetime1">
              <a:rPr lang="en-GB" smtClean="0"/>
              <a:t>24/11/2023</a:t>
            </a:fld>
            <a:endParaRPr lang="en-US"/>
          </a:p>
        </p:txBody>
      </p:sp>
      <p:sp>
        <p:nvSpPr>
          <p:cNvPr id="5" name="Footer Placeholder 4">
            <a:extLst>
              <a:ext uri="{FF2B5EF4-FFF2-40B4-BE49-F238E27FC236}">
                <a16:creationId xmlns:a16="http://schemas.microsoft.com/office/drawing/2014/main" id="{FFD05301-AAF2-E89D-729F-9B39A531CB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35DB03-09BF-B6F8-D783-D665E62D8539}"/>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070471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602A6-F599-F225-A7C2-1BCEB80361A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B6AC8AF-575F-D134-A653-880DC14F809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228C67-D9C8-A1A6-E1A1-A8B7CA7DBDBC}"/>
              </a:ext>
            </a:extLst>
          </p:cNvPr>
          <p:cNvSpPr>
            <a:spLocks noGrp="1"/>
          </p:cNvSpPr>
          <p:nvPr>
            <p:ph type="dt" sz="half" idx="10"/>
          </p:nvPr>
        </p:nvSpPr>
        <p:spPr/>
        <p:txBody>
          <a:bodyPr/>
          <a:lstStyle/>
          <a:p>
            <a:fld id="{26537467-90E1-F048-A0F0-14BD603334E1}" type="datetime1">
              <a:rPr lang="en-GB" smtClean="0"/>
              <a:t>24/11/2023</a:t>
            </a:fld>
            <a:endParaRPr lang="en-US" dirty="0"/>
          </a:p>
        </p:txBody>
      </p:sp>
      <p:sp>
        <p:nvSpPr>
          <p:cNvPr id="5" name="Footer Placeholder 4">
            <a:extLst>
              <a:ext uri="{FF2B5EF4-FFF2-40B4-BE49-F238E27FC236}">
                <a16:creationId xmlns:a16="http://schemas.microsoft.com/office/drawing/2014/main" id="{740D5B7B-7AD7-F173-713D-7BC4882A45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B7C385-F297-EC10-B261-E17C77C3C67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557270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521D5-2DED-ADAE-1E95-0E1A5BDB081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F937883-FB01-958F-36FB-2703229A03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14F23A0-BCC7-D70F-38B9-B1635C51F503}"/>
              </a:ext>
            </a:extLst>
          </p:cNvPr>
          <p:cNvSpPr>
            <a:spLocks noGrp="1"/>
          </p:cNvSpPr>
          <p:nvPr>
            <p:ph type="dt" sz="half" idx="10"/>
          </p:nvPr>
        </p:nvSpPr>
        <p:spPr/>
        <p:txBody>
          <a:bodyPr/>
          <a:lstStyle/>
          <a:p>
            <a:fld id="{4CD0B4D8-FFAA-0D4D-A69A-216320431E03}" type="datetime1">
              <a:rPr lang="en-GB" smtClean="0"/>
              <a:t>24/11/2023</a:t>
            </a:fld>
            <a:endParaRPr lang="en-US"/>
          </a:p>
        </p:txBody>
      </p:sp>
      <p:sp>
        <p:nvSpPr>
          <p:cNvPr id="5" name="Footer Placeholder 4">
            <a:extLst>
              <a:ext uri="{FF2B5EF4-FFF2-40B4-BE49-F238E27FC236}">
                <a16:creationId xmlns:a16="http://schemas.microsoft.com/office/drawing/2014/main" id="{BD650DFA-37C7-F94E-F365-5D0CFA2416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01BBE3-12D6-F1EA-DBB9-2D1B070590D2}"/>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216379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9FF1D-B24D-3DD8-471D-B046FC86432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C49A4A4-4009-5C27-76F2-99CF09BA8F1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0B507A1-77A2-6A9B-877D-C01C1854FB6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3D448EA-6979-FDA9-2DCA-349024F58836}"/>
              </a:ext>
            </a:extLst>
          </p:cNvPr>
          <p:cNvSpPr>
            <a:spLocks noGrp="1"/>
          </p:cNvSpPr>
          <p:nvPr>
            <p:ph type="dt" sz="half" idx="10"/>
          </p:nvPr>
        </p:nvSpPr>
        <p:spPr/>
        <p:txBody>
          <a:bodyPr/>
          <a:lstStyle/>
          <a:p>
            <a:fld id="{87AB1703-215B-4743-BC7A-FB015F05EACE}" type="datetime1">
              <a:rPr lang="en-GB" smtClean="0"/>
              <a:t>24/11/2023</a:t>
            </a:fld>
            <a:endParaRPr lang="en-US"/>
          </a:p>
        </p:txBody>
      </p:sp>
      <p:sp>
        <p:nvSpPr>
          <p:cNvPr id="6" name="Footer Placeholder 5">
            <a:extLst>
              <a:ext uri="{FF2B5EF4-FFF2-40B4-BE49-F238E27FC236}">
                <a16:creationId xmlns:a16="http://schemas.microsoft.com/office/drawing/2014/main" id="{D0025F31-03EA-DFCC-3BB0-717176A269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865B03-734C-57E5-D962-820DF462E5A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63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099BE-A2EB-F69C-4B3D-311590B74DF0}"/>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616712A-3CCD-B43E-D170-DCA204D916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005B43D-CC87-EDA8-823C-330B27649FA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962160C7-BFE6-54EE-5B9A-13CE3F2FC8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CCAC0D8-5F04-9E0C-8751-6F3D307A2D3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7E930B9-1D5F-BEA4-98FE-5B172AE9C1F6}"/>
              </a:ext>
            </a:extLst>
          </p:cNvPr>
          <p:cNvSpPr>
            <a:spLocks noGrp="1"/>
          </p:cNvSpPr>
          <p:nvPr>
            <p:ph type="dt" sz="half" idx="10"/>
          </p:nvPr>
        </p:nvSpPr>
        <p:spPr/>
        <p:txBody>
          <a:bodyPr/>
          <a:lstStyle/>
          <a:p>
            <a:fld id="{C82DFE89-0E53-9B47-8009-C76A0360008B}" type="datetime1">
              <a:rPr lang="en-GB" smtClean="0"/>
              <a:t>24/11/2023</a:t>
            </a:fld>
            <a:endParaRPr lang="en-US"/>
          </a:p>
        </p:txBody>
      </p:sp>
      <p:sp>
        <p:nvSpPr>
          <p:cNvPr id="8" name="Footer Placeholder 7">
            <a:extLst>
              <a:ext uri="{FF2B5EF4-FFF2-40B4-BE49-F238E27FC236}">
                <a16:creationId xmlns:a16="http://schemas.microsoft.com/office/drawing/2014/main" id="{7B8365AC-89E4-462A-F967-AFC289E32AE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64A04D3-C283-E059-8DB1-61F6740002D5}"/>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40676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31B98-BB8C-5AC9-FCB5-6590E4333D69}"/>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9AF3215-84BA-184D-D48A-37DAC28AAB3D}"/>
              </a:ext>
            </a:extLst>
          </p:cNvPr>
          <p:cNvSpPr>
            <a:spLocks noGrp="1"/>
          </p:cNvSpPr>
          <p:nvPr>
            <p:ph type="dt" sz="half" idx="10"/>
          </p:nvPr>
        </p:nvSpPr>
        <p:spPr/>
        <p:txBody>
          <a:bodyPr/>
          <a:lstStyle/>
          <a:p>
            <a:fld id="{59CE8E20-416E-864A-8356-330662F29AA2}" type="datetime1">
              <a:rPr lang="en-GB" smtClean="0"/>
              <a:t>24/11/2023</a:t>
            </a:fld>
            <a:endParaRPr lang="en-US"/>
          </a:p>
        </p:txBody>
      </p:sp>
      <p:sp>
        <p:nvSpPr>
          <p:cNvPr id="4" name="Footer Placeholder 3">
            <a:extLst>
              <a:ext uri="{FF2B5EF4-FFF2-40B4-BE49-F238E27FC236}">
                <a16:creationId xmlns:a16="http://schemas.microsoft.com/office/drawing/2014/main" id="{8523C0D3-8BFE-1AB3-796C-53C6ACA884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E3CF733-5612-C4C4-BBE8-E16B8593824F}"/>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947451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047BF8-560A-BF47-074E-A52822AC6F15}"/>
              </a:ext>
            </a:extLst>
          </p:cNvPr>
          <p:cNvSpPr>
            <a:spLocks noGrp="1"/>
          </p:cNvSpPr>
          <p:nvPr>
            <p:ph type="dt" sz="half" idx="10"/>
          </p:nvPr>
        </p:nvSpPr>
        <p:spPr/>
        <p:txBody>
          <a:bodyPr/>
          <a:lstStyle/>
          <a:p>
            <a:fld id="{848A03D4-F836-E645-AA74-AF259708597F}" type="datetime1">
              <a:rPr lang="en-GB" smtClean="0"/>
              <a:t>24/11/2023</a:t>
            </a:fld>
            <a:endParaRPr lang="en-US"/>
          </a:p>
        </p:txBody>
      </p:sp>
      <p:sp>
        <p:nvSpPr>
          <p:cNvPr id="3" name="Footer Placeholder 2">
            <a:extLst>
              <a:ext uri="{FF2B5EF4-FFF2-40B4-BE49-F238E27FC236}">
                <a16:creationId xmlns:a16="http://schemas.microsoft.com/office/drawing/2014/main" id="{DE3FC28E-A710-F117-CE94-BF1DA56D47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5C8972-5201-5665-B229-8988D572BDF5}"/>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812709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4A870-9E5A-9AD4-BABC-F2C2E1F8990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56B1D1E-0EBE-20AA-DBDE-F4B46C3D01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796B531-B55F-8EBF-6EDC-594E34AD8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D56CF4C-FBB0-BF6F-1AEB-E1AFCDDE843B}"/>
              </a:ext>
            </a:extLst>
          </p:cNvPr>
          <p:cNvSpPr>
            <a:spLocks noGrp="1"/>
          </p:cNvSpPr>
          <p:nvPr>
            <p:ph type="dt" sz="half" idx="10"/>
          </p:nvPr>
        </p:nvSpPr>
        <p:spPr/>
        <p:txBody>
          <a:bodyPr/>
          <a:lstStyle/>
          <a:p>
            <a:fld id="{60CBF42A-3BD2-1A49-B706-507D5BEBA127}" type="datetime1">
              <a:rPr lang="en-GB" smtClean="0"/>
              <a:t>24/11/2023</a:t>
            </a:fld>
            <a:endParaRPr lang="en-US"/>
          </a:p>
        </p:txBody>
      </p:sp>
      <p:sp>
        <p:nvSpPr>
          <p:cNvPr id="6" name="Footer Placeholder 5">
            <a:extLst>
              <a:ext uri="{FF2B5EF4-FFF2-40B4-BE49-F238E27FC236}">
                <a16:creationId xmlns:a16="http://schemas.microsoft.com/office/drawing/2014/main" id="{446219AF-829F-7DC8-06AB-FC33AEE1D2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4F1742-1B37-C3A4-E92C-BECAA1A2749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470162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1F35B-CB89-CED8-1FB0-55F702AFE85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E601484-371F-A2EF-BFEE-0264D196A5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615241-F630-A30B-A7C0-2C1A802C41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6563E4C-FFCD-C1B6-5CC0-E58042C8884B}"/>
              </a:ext>
            </a:extLst>
          </p:cNvPr>
          <p:cNvSpPr>
            <a:spLocks noGrp="1"/>
          </p:cNvSpPr>
          <p:nvPr>
            <p:ph type="dt" sz="half" idx="10"/>
          </p:nvPr>
        </p:nvSpPr>
        <p:spPr/>
        <p:txBody>
          <a:bodyPr/>
          <a:lstStyle/>
          <a:p>
            <a:fld id="{404DC18E-8026-C74C-A888-F70E27806FF8}" type="datetime1">
              <a:rPr lang="en-GB" smtClean="0"/>
              <a:t>24/11/2023</a:t>
            </a:fld>
            <a:endParaRPr lang="en-US"/>
          </a:p>
        </p:txBody>
      </p:sp>
      <p:sp>
        <p:nvSpPr>
          <p:cNvPr id="6" name="Footer Placeholder 5">
            <a:extLst>
              <a:ext uri="{FF2B5EF4-FFF2-40B4-BE49-F238E27FC236}">
                <a16:creationId xmlns:a16="http://schemas.microsoft.com/office/drawing/2014/main" id="{D97043B6-2C75-BB3C-201B-23C6C036DC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4B02DE-DD35-1F64-5801-D585AF6F61ED}"/>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56110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EEDED6-E6FB-8D23-EC07-86F5980A6F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51796D0-8D9F-DB56-C9F2-DBAB8BB9F6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97A9E99-8A90-51E2-685A-8A07C39FF2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5E5C9-7AF6-5D4D-B88E-CE85EE6EC9E5}" type="datetime1">
              <a:rPr lang="en-GB" smtClean="0"/>
              <a:t>24/11/2023</a:t>
            </a:fld>
            <a:endParaRPr lang="en-US" dirty="0"/>
          </a:p>
        </p:txBody>
      </p:sp>
      <p:sp>
        <p:nvSpPr>
          <p:cNvPr id="5" name="Footer Placeholder 4">
            <a:extLst>
              <a:ext uri="{FF2B5EF4-FFF2-40B4-BE49-F238E27FC236}">
                <a16:creationId xmlns:a16="http://schemas.microsoft.com/office/drawing/2014/main" id="{2823DEFC-AECE-4B2F-1005-86D1A2759A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59177429-2507-6872-A7C2-FCA9E3CFFB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3745762683"/>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svg"/></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0.svg"/><Relationship Id="rId13" Type="http://schemas.openxmlformats.org/officeDocument/2006/relationships/image" Target="../media/image35.png"/><Relationship Id="rId18" Type="http://schemas.openxmlformats.org/officeDocument/2006/relationships/image" Target="../media/image40.sv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svg"/><Relationship Id="rId17" Type="http://schemas.openxmlformats.org/officeDocument/2006/relationships/image" Target="../media/image39.png"/><Relationship Id="rId2" Type="http://schemas.openxmlformats.org/officeDocument/2006/relationships/notesSlide" Target="../notesSlides/notesSlide12.xml"/><Relationship Id="rId16" Type="http://schemas.openxmlformats.org/officeDocument/2006/relationships/image" Target="../media/image38.svg"/><Relationship Id="rId20" Type="http://schemas.openxmlformats.org/officeDocument/2006/relationships/image" Target="../media/image42.svg"/><Relationship Id="rId1" Type="http://schemas.openxmlformats.org/officeDocument/2006/relationships/slideLayout" Target="../slideLayouts/slideLayout7.xml"/><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svg"/><Relationship Id="rId19" Type="http://schemas.openxmlformats.org/officeDocument/2006/relationships/image" Target="../media/image41.png"/><Relationship Id="rId4" Type="http://schemas.openxmlformats.org/officeDocument/2006/relationships/image" Target="../media/image26.svg"/><Relationship Id="rId9" Type="http://schemas.openxmlformats.org/officeDocument/2006/relationships/image" Target="../media/image31.png"/><Relationship Id="rId14" Type="http://schemas.openxmlformats.org/officeDocument/2006/relationships/image" Target="../media/image36.sv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A9B1FBE0-DDDF-9B15-67E9-D7E8050C8518}"/>
              </a:ext>
            </a:extLst>
          </p:cNvPr>
          <p:cNvPicPr>
            <a:picLocks noChangeAspect="1"/>
          </p:cNvPicPr>
          <p:nvPr/>
        </p:nvPicPr>
        <p:blipFill rotWithShape="1">
          <a:blip r:embed="rId3">
            <a:alphaModFix amt="50000"/>
          </a:blip>
          <a:srcRect t="25000"/>
          <a:stretch/>
        </p:blipFill>
        <p:spPr>
          <a:xfrm>
            <a:off x="20" y="1"/>
            <a:ext cx="12191980" cy="6857999"/>
          </a:xfrm>
          <a:prstGeom prst="rect">
            <a:avLst/>
          </a:prstGeom>
        </p:spPr>
      </p:pic>
      <p:sp>
        <p:nvSpPr>
          <p:cNvPr id="2" name="Title 1">
            <a:extLst>
              <a:ext uri="{FF2B5EF4-FFF2-40B4-BE49-F238E27FC236}">
                <a16:creationId xmlns:a16="http://schemas.microsoft.com/office/drawing/2014/main" id="{28901B7E-DEB4-A540-9708-0388356E5BAC}"/>
              </a:ext>
            </a:extLst>
          </p:cNvPr>
          <p:cNvSpPr>
            <a:spLocks noGrp="1"/>
          </p:cNvSpPr>
          <p:nvPr>
            <p:ph type="ctrTitle"/>
          </p:nvPr>
        </p:nvSpPr>
        <p:spPr>
          <a:xfrm>
            <a:off x="1524000" y="1122362"/>
            <a:ext cx="9144000" cy="2900518"/>
          </a:xfrm>
        </p:spPr>
        <p:txBody>
          <a:bodyPr>
            <a:normAutofit/>
          </a:bodyPr>
          <a:lstStyle/>
          <a:p>
            <a:r>
              <a:rPr lang="en-US" sz="3300" dirty="0">
                <a:solidFill>
                  <a:srgbClr val="FFFFFF"/>
                </a:solidFill>
              </a:rPr>
              <a:t>Using the expertise of academics and academic research to change police practice:</a:t>
            </a:r>
            <a:br>
              <a:rPr lang="en-US" sz="3300" dirty="0">
                <a:solidFill>
                  <a:srgbClr val="FFFFFF"/>
                </a:solidFill>
              </a:rPr>
            </a:br>
            <a:r>
              <a:rPr lang="en-US" sz="3300" dirty="0">
                <a:solidFill>
                  <a:srgbClr val="FFFFFF"/>
                </a:solidFill>
              </a:rPr>
              <a:t> Operation Soteria Bluestone and The National Operating Model for Rape and Serious Sexual Offences</a:t>
            </a:r>
            <a:br>
              <a:rPr lang="en-US" sz="3300" dirty="0">
                <a:solidFill>
                  <a:srgbClr val="FFFFFF"/>
                </a:solidFill>
              </a:rPr>
            </a:br>
            <a:endParaRPr lang="en-US" sz="3300" dirty="0">
              <a:solidFill>
                <a:srgbClr val="FFFFFF"/>
              </a:solidFill>
            </a:endParaRPr>
          </a:p>
        </p:txBody>
      </p:sp>
      <p:sp>
        <p:nvSpPr>
          <p:cNvPr id="3" name="Subtitle 2">
            <a:extLst>
              <a:ext uri="{FF2B5EF4-FFF2-40B4-BE49-F238E27FC236}">
                <a16:creationId xmlns:a16="http://schemas.microsoft.com/office/drawing/2014/main" id="{E9D4D588-7C2C-C9A5-9C0C-84BF0DBD94B0}"/>
              </a:ext>
            </a:extLst>
          </p:cNvPr>
          <p:cNvSpPr>
            <a:spLocks noGrp="1"/>
          </p:cNvSpPr>
          <p:nvPr>
            <p:ph type="subTitle" idx="1"/>
          </p:nvPr>
        </p:nvSpPr>
        <p:spPr>
          <a:xfrm>
            <a:off x="1524000" y="4159404"/>
            <a:ext cx="9144000" cy="1098395"/>
          </a:xfrm>
        </p:spPr>
        <p:txBody>
          <a:bodyPr>
            <a:normAutofit/>
          </a:bodyPr>
          <a:lstStyle/>
          <a:p>
            <a:r>
              <a:rPr lang="en-US">
                <a:solidFill>
                  <a:srgbClr val="FFFFFF"/>
                </a:solidFill>
              </a:rPr>
              <a:t>Professor Betsy Stanko OBE</a:t>
            </a:r>
          </a:p>
          <a:p>
            <a:r>
              <a:rPr lang="en-US">
                <a:solidFill>
                  <a:srgbClr val="FFFFFF"/>
                </a:solidFill>
              </a:rPr>
              <a:t>							30 November 2023</a:t>
            </a:r>
          </a:p>
        </p:txBody>
      </p:sp>
    </p:spTree>
    <p:extLst>
      <p:ext uri="{BB962C8B-B14F-4D97-AF65-F5344CB8AC3E}">
        <p14:creationId xmlns:p14="http://schemas.microsoft.com/office/powerpoint/2010/main" val="37220950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665BA4C0-68F8-46E3-B4B0-AEB88B37F1B2}"/>
              </a:ext>
            </a:extLst>
          </p:cNvPr>
          <p:cNvPicPr>
            <a:picLocks noChangeAspect="1"/>
          </p:cNvPicPr>
          <p:nvPr/>
        </p:nvPicPr>
        <p:blipFill>
          <a:blip r:embed="rId3"/>
          <a:stretch>
            <a:fillRect/>
          </a:stretch>
        </p:blipFill>
        <p:spPr>
          <a:xfrm>
            <a:off x="728335" y="4097188"/>
            <a:ext cx="10744225" cy="2529631"/>
          </a:xfrm>
          <a:prstGeom prst="rect">
            <a:avLst/>
          </a:prstGeom>
        </p:spPr>
      </p:pic>
      <p:pic>
        <p:nvPicPr>
          <p:cNvPr id="26" name="Picture 25">
            <a:extLst>
              <a:ext uri="{FF2B5EF4-FFF2-40B4-BE49-F238E27FC236}">
                <a16:creationId xmlns:a16="http://schemas.microsoft.com/office/drawing/2014/main" id="{81651D71-97DA-4D6E-A07B-6C96A48B9FE8}"/>
              </a:ext>
            </a:extLst>
          </p:cNvPr>
          <p:cNvPicPr>
            <a:picLocks noChangeAspect="1"/>
          </p:cNvPicPr>
          <p:nvPr/>
        </p:nvPicPr>
        <p:blipFill>
          <a:blip r:embed="rId4"/>
          <a:stretch>
            <a:fillRect/>
          </a:stretch>
        </p:blipFill>
        <p:spPr>
          <a:xfrm>
            <a:off x="728335" y="1468294"/>
            <a:ext cx="10735295" cy="2529633"/>
          </a:xfrm>
          <a:prstGeom prst="rect">
            <a:avLst/>
          </a:prstGeom>
        </p:spPr>
      </p:pic>
      <p:sp>
        <p:nvSpPr>
          <p:cNvPr id="3" name="TextBox 2">
            <a:extLst>
              <a:ext uri="{FF2B5EF4-FFF2-40B4-BE49-F238E27FC236}">
                <a16:creationId xmlns:a16="http://schemas.microsoft.com/office/drawing/2014/main" id="{88CEA793-74E7-40CD-A38E-DE1A20F73A61}"/>
              </a:ext>
            </a:extLst>
          </p:cNvPr>
          <p:cNvSpPr txBox="1"/>
          <p:nvPr/>
        </p:nvSpPr>
        <p:spPr>
          <a:xfrm>
            <a:off x="313391" y="113122"/>
            <a:ext cx="11592663" cy="584775"/>
          </a:xfrm>
          <a:prstGeom prst="rect">
            <a:avLst/>
          </a:prstGeom>
          <a:noFill/>
        </p:spPr>
        <p:txBody>
          <a:bodyPr wrap="square" rtlCol="0">
            <a:spAutoFit/>
          </a:bodyPr>
          <a:lstStyle/>
          <a:p>
            <a:r>
              <a:rPr lang="en-GB" sz="3200" b="1">
                <a:solidFill>
                  <a:schemeClr val="accent3">
                    <a:lumMod val="75000"/>
                  </a:schemeClr>
                </a:solidFill>
              </a:rPr>
              <a:t> </a:t>
            </a:r>
            <a:r>
              <a:rPr lang="en-GB" sz="3200" b="1">
                <a:solidFill>
                  <a:schemeClr val="accent1">
                    <a:lumMod val="50000"/>
                  </a:schemeClr>
                </a:solidFill>
              </a:rPr>
              <a:t>Suspect/victim relationship type is a key determinant of outcomes </a:t>
            </a:r>
          </a:p>
        </p:txBody>
      </p:sp>
      <p:cxnSp>
        <p:nvCxnSpPr>
          <p:cNvPr id="5" name="Straight Connector 4">
            <a:extLst>
              <a:ext uri="{FF2B5EF4-FFF2-40B4-BE49-F238E27FC236}">
                <a16:creationId xmlns:a16="http://schemas.microsoft.com/office/drawing/2014/main" id="{D6D4EA32-900E-4B3B-88E2-399EA04978D4}"/>
              </a:ext>
            </a:extLst>
          </p:cNvPr>
          <p:cNvCxnSpPr/>
          <p:nvPr/>
        </p:nvCxnSpPr>
        <p:spPr>
          <a:xfrm>
            <a:off x="313391" y="1128785"/>
            <a:ext cx="1159266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2368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Rectangle 4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7F3BD4-129E-4CCD-839E-69C8382EF587}"/>
              </a:ext>
            </a:extLst>
          </p:cNvPr>
          <p:cNvSpPr>
            <a:spLocks noGrp="1"/>
          </p:cNvSpPr>
          <p:nvPr>
            <p:ph type="title"/>
          </p:nvPr>
        </p:nvSpPr>
        <p:spPr>
          <a:xfrm>
            <a:off x="122690" y="586855"/>
            <a:ext cx="3545398" cy="3387497"/>
          </a:xfrm>
        </p:spPr>
        <p:txBody>
          <a:bodyPr vert="horz" lIns="91440" tIns="45720" rIns="91440" bIns="45720" rtlCol="0" anchor="b">
            <a:normAutofit/>
          </a:bodyPr>
          <a:lstStyle/>
          <a:p>
            <a:pPr algn="r"/>
            <a:r>
              <a:rPr lang="en-US" sz="4000" kern="1200" dirty="0">
                <a:solidFill>
                  <a:srgbClr val="FFFFFF"/>
                </a:solidFill>
                <a:latin typeface="+mj-lt"/>
                <a:ea typeface="+mj-ea"/>
                <a:cs typeface="+mj-cs"/>
              </a:rPr>
              <a:t>Collaborative solutions and professional trust</a:t>
            </a:r>
          </a:p>
        </p:txBody>
      </p:sp>
      <p:sp>
        <p:nvSpPr>
          <p:cNvPr id="10" name="Rectangle 9">
            <a:extLst>
              <a:ext uri="{FF2B5EF4-FFF2-40B4-BE49-F238E27FC236}">
                <a16:creationId xmlns:a16="http://schemas.microsoft.com/office/drawing/2014/main" id="{C4315968-4036-4D8B-9DF8-8861A6692025}"/>
              </a:ext>
            </a:extLst>
          </p:cNvPr>
          <p:cNvSpPr/>
          <p:nvPr/>
        </p:nvSpPr>
        <p:spPr>
          <a:xfrm>
            <a:off x="4714214" y="60958"/>
            <a:ext cx="6678716" cy="6055637"/>
          </a:xfrm>
          <a:prstGeom prst="rect">
            <a:avLst/>
          </a:prstGeom>
        </p:spPr>
        <p:txBody>
          <a:bodyPr vert="horz" lIns="91440" tIns="45720" rIns="91440" bIns="45720" rtlCol="0" anchor="ctr">
            <a:normAutofit/>
          </a:bodyPr>
          <a:lstStyle/>
          <a:p>
            <a:pPr marL="342900" indent="-342900">
              <a:buFont typeface="Arial" panose="020B0604020202020204" pitchFamily="34" charset="0"/>
              <a:buChar char="•"/>
            </a:pPr>
            <a:r>
              <a:rPr lang="en-US" sz="2400" dirty="0"/>
              <a:t>A leap of faith – for both sides </a:t>
            </a:r>
          </a:p>
          <a:p>
            <a:pPr marL="342900" indent="-342900">
              <a:buFont typeface="Arial" panose="020B0604020202020204" pitchFamily="34" charset="0"/>
              <a:buChar char="•"/>
            </a:pPr>
            <a:r>
              <a:rPr lang="en-US" sz="2400" dirty="0"/>
              <a:t>Joining forces to achieve a shared goal </a:t>
            </a:r>
          </a:p>
          <a:p>
            <a:pPr marL="342900" indent="-342900">
              <a:buFont typeface="Arial" panose="020B0604020202020204" pitchFamily="34" charset="0"/>
              <a:buChar char="•"/>
            </a:pPr>
            <a:r>
              <a:rPr lang="en-US" sz="2400" dirty="0"/>
              <a:t>Iterative, reflective – not linear </a:t>
            </a:r>
          </a:p>
          <a:p>
            <a:pPr marL="342900" indent="-342900">
              <a:buFont typeface="Arial" panose="020B0604020202020204" pitchFamily="34" charset="0"/>
              <a:buChar char="•"/>
            </a:pPr>
            <a:r>
              <a:rPr lang="en-US" sz="2400" dirty="0"/>
              <a:t>Academic knowledge, ‘craft’ and experience</a:t>
            </a:r>
          </a:p>
          <a:p>
            <a:pPr marL="342900" indent="-342900">
              <a:buFont typeface="Arial" panose="020B0604020202020204" pitchFamily="34" charset="0"/>
              <a:buChar char="•"/>
            </a:pPr>
            <a:r>
              <a:rPr lang="en-US" sz="2400" dirty="0"/>
              <a:t>Ongoing engagement </a:t>
            </a:r>
          </a:p>
          <a:p>
            <a:pPr marL="669925" indent="-228600">
              <a:lnSpc>
                <a:spcPct val="90000"/>
              </a:lnSpc>
              <a:spcAft>
                <a:spcPts val="600"/>
              </a:spcAft>
              <a:buFont typeface="Arial" panose="020B0604020202020204" pitchFamily="34" charset="0"/>
              <a:buChar char="•"/>
              <a:tabLst>
                <a:tab pos="82550" algn="l"/>
              </a:tabLst>
            </a:pPr>
            <a:endParaRPr lang="en-US" sz="2000" dirty="0"/>
          </a:p>
        </p:txBody>
      </p:sp>
      <p:pic>
        <p:nvPicPr>
          <p:cNvPr id="11" name="Graphic 10" descr="Handshake">
            <a:extLst>
              <a:ext uri="{FF2B5EF4-FFF2-40B4-BE49-F238E27FC236}">
                <a16:creationId xmlns:a16="http://schemas.microsoft.com/office/drawing/2014/main" id="{E0F5192D-59A3-9B46-B33B-7ACD3BE56C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3534" y="3418860"/>
            <a:ext cx="3615776" cy="3615776"/>
          </a:xfrm>
          <a:prstGeom prst="rect">
            <a:avLst/>
          </a:prstGeom>
        </p:spPr>
      </p:pic>
    </p:spTree>
    <p:extLst>
      <p:ext uri="{BB962C8B-B14F-4D97-AF65-F5344CB8AC3E}">
        <p14:creationId xmlns:p14="http://schemas.microsoft.com/office/powerpoint/2010/main" val="3523090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F3BD4-129E-4CCD-839E-69C8382EF587}"/>
              </a:ext>
            </a:extLst>
          </p:cNvPr>
          <p:cNvSpPr>
            <a:spLocks noGrp="1"/>
          </p:cNvSpPr>
          <p:nvPr>
            <p:ph type="title"/>
          </p:nvPr>
        </p:nvSpPr>
        <p:spPr>
          <a:xfrm>
            <a:off x="415526" y="586855"/>
            <a:ext cx="4897254" cy="3387497"/>
          </a:xfrm>
        </p:spPr>
        <p:txBody>
          <a:bodyPr vert="horz" lIns="91440" tIns="45720" rIns="91440" bIns="45720" rtlCol="0" anchor="b">
            <a:normAutofit/>
          </a:bodyPr>
          <a:lstStyle/>
          <a:p>
            <a:pPr algn="r"/>
            <a:r>
              <a:rPr lang="en-US" sz="4000" kern="1200" dirty="0">
                <a:solidFill>
                  <a:srgbClr val="FFFFFF"/>
                </a:solidFill>
                <a:latin typeface="+mj-lt"/>
                <a:ea typeface="+mj-ea"/>
                <a:cs typeface="+mj-cs"/>
              </a:rPr>
              <a:t>What we learned:</a:t>
            </a:r>
            <a:br>
              <a:rPr lang="en-US" sz="4000" kern="1200" dirty="0">
                <a:solidFill>
                  <a:srgbClr val="FFFFFF"/>
                </a:solidFill>
                <a:latin typeface="+mj-lt"/>
                <a:ea typeface="+mj-ea"/>
                <a:cs typeface="+mj-cs"/>
              </a:rPr>
            </a:br>
            <a:r>
              <a:rPr lang="en-US" sz="4000" kern="1200" dirty="0">
                <a:solidFill>
                  <a:srgbClr val="FFFFFF"/>
                </a:solidFill>
                <a:latin typeface="+mj-lt"/>
                <a:ea typeface="+mj-ea"/>
                <a:cs typeface="+mj-cs"/>
              </a:rPr>
              <a:t> corporate problems undermine investigative decision- making </a:t>
            </a:r>
          </a:p>
        </p:txBody>
      </p:sp>
      <p:sp>
        <p:nvSpPr>
          <p:cNvPr id="10" name="Rectangle 9">
            <a:extLst>
              <a:ext uri="{FF2B5EF4-FFF2-40B4-BE49-F238E27FC236}">
                <a16:creationId xmlns:a16="http://schemas.microsoft.com/office/drawing/2014/main" id="{C4315968-4036-4D8B-9DF8-8861A6692025}"/>
              </a:ext>
            </a:extLst>
          </p:cNvPr>
          <p:cNvSpPr/>
          <p:nvPr/>
        </p:nvSpPr>
        <p:spPr>
          <a:xfrm>
            <a:off x="6503158" y="649480"/>
            <a:ext cx="4862447" cy="5546047"/>
          </a:xfrm>
          <a:prstGeom prst="rect">
            <a:avLst/>
          </a:prstGeom>
        </p:spPr>
        <p:txBody>
          <a:bodyPr vert="horz" lIns="91440" tIns="45720" rIns="91440" bIns="45720" rtlCol="0" anchor="ctr">
            <a:normAutofit/>
          </a:bodyPr>
          <a:lstStyle/>
          <a:p>
            <a:pPr marL="669925" indent="-228600">
              <a:lnSpc>
                <a:spcPct val="90000"/>
              </a:lnSpc>
              <a:spcAft>
                <a:spcPts val="600"/>
              </a:spcAft>
              <a:buFont typeface="Arial" panose="020B0604020202020204" pitchFamily="34" charset="0"/>
              <a:buChar char="•"/>
              <a:tabLst>
                <a:tab pos="82550" algn="l"/>
              </a:tabLst>
            </a:pPr>
            <a:r>
              <a:rPr lang="en-US" sz="2000" dirty="0"/>
              <a:t>Eco-structure of investigation enabled victim credibility to be the first and last port of call as ‘evidence’</a:t>
            </a:r>
          </a:p>
          <a:p>
            <a:pPr marL="669925" indent="-228600">
              <a:lnSpc>
                <a:spcPct val="90000"/>
              </a:lnSpc>
              <a:spcAft>
                <a:spcPts val="600"/>
              </a:spcAft>
              <a:buFont typeface="Arial" panose="020B0604020202020204" pitchFamily="34" charset="0"/>
              <a:buChar char="•"/>
              <a:tabLst>
                <a:tab pos="82550" algn="l"/>
              </a:tabLst>
            </a:pPr>
            <a:r>
              <a:rPr lang="en-US" sz="2000" dirty="0"/>
              <a:t>Investigative curiosity about sexual offending was lacking</a:t>
            </a:r>
          </a:p>
          <a:p>
            <a:pPr marL="669925" indent="-228600">
              <a:lnSpc>
                <a:spcPct val="90000"/>
              </a:lnSpc>
              <a:spcAft>
                <a:spcPts val="600"/>
              </a:spcAft>
              <a:buFont typeface="Arial" panose="020B0604020202020204" pitchFamily="34" charset="0"/>
              <a:buChar char="•"/>
              <a:tabLst>
                <a:tab pos="82550" algn="l"/>
              </a:tabLst>
            </a:pPr>
            <a:r>
              <a:rPr lang="en-US" sz="2000" dirty="0"/>
              <a:t>Corporate management neglected the high and stressful workloads of the investigators</a:t>
            </a:r>
          </a:p>
          <a:p>
            <a:pPr marL="669925" indent="-228600">
              <a:lnSpc>
                <a:spcPct val="90000"/>
              </a:lnSpc>
              <a:spcAft>
                <a:spcPts val="600"/>
              </a:spcAft>
              <a:buFont typeface="Arial" panose="020B0604020202020204" pitchFamily="34" charset="0"/>
              <a:buChar char="•"/>
              <a:tabLst>
                <a:tab pos="82550" algn="l"/>
              </a:tabLst>
            </a:pPr>
            <a:r>
              <a:rPr lang="en-US" sz="2000" dirty="0"/>
              <a:t>Specialist learning and development about sexual victimization and sexual offending are non-existent</a:t>
            </a:r>
          </a:p>
          <a:p>
            <a:pPr marL="669925" indent="-228600">
              <a:lnSpc>
                <a:spcPct val="90000"/>
              </a:lnSpc>
              <a:spcAft>
                <a:spcPts val="600"/>
              </a:spcAft>
              <a:buFont typeface="Arial" panose="020B0604020202020204" pitchFamily="34" charset="0"/>
              <a:buChar char="•"/>
              <a:tabLst>
                <a:tab pos="82550" algn="l"/>
              </a:tabLst>
            </a:pPr>
            <a:r>
              <a:rPr lang="en-US" sz="2000" dirty="0"/>
              <a:t>Poor analytics – from strategic overview to understand the problem and track progress in outcomes</a:t>
            </a:r>
          </a:p>
          <a:p>
            <a:pPr marL="669925" indent="-228600">
              <a:lnSpc>
                <a:spcPct val="90000"/>
              </a:lnSpc>
              <a:spcAft>
                <a:spcPts val="600"/>
              </a:spcAft>
              <a:buFont typeface="Arial" panose="020B0604020202020204" pitchFamily="34" charset="0"/>
              <a:buChar char="•"/>
              <a:tabLst>
                <a:tab pos="82550" algn="l"/>
              </a:tabLst>
            </a:pPr>
            <a:r>
              <a:rPr lang="en-US" sz="2000" dirty="0"/>
              <a:t>At times, fractured and mal-aligned partnerships with third-sector support for victims</a:t>
            </a:r>
          </a:p>
          <a:p>
            <a:pPr marL="669925" indent="-228600">
              <a:lnSpc>
                <a:spcPct val="90000"/>
              </a:lnSpc>
              <a:spcAft>
                <a:spcPts val="600"/>
              </a:spcAft>
              <a:buFont typeface="Arial" panose="020B0604020202020204" pitchFamily="34" charset="0"/>
              <a:buChar char="•"/>
              <a:tabLst>
                <a:tab pos="82550" algn="l"/>
              </a:tabLst>
            </a:pPr>
            <a:endParaRPr lang="en-US" sz="2000" dirty="0"/>
          </a:p>
        </p:txBody>
      </p:sp>
    </p:spTree>
    <p:extLst>
      <p:ext uri="{BB962C8B-B14F-4D97-AF65-F5344CB8AC3E}">
        <p14:creationId xmlns:p14="http://schemas.microsoft.com/office/powerpoint/2010/main" val="373253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Rectangle 4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7F3BD4-129E-4CCD-839E-69C8382EF587}"/>
              </a:ext>
            </a:extLst>
          </p:cNvPr>
          <p:cNvSpPr>
            <a:spLocks noGrp="1"/>
          </p:cNvSpPr>
          <p:nvPr>
            <p:ph type="title"/>
          </p:nvPr>
        </p:nvSpPr>
        <p:spPr>
          <a:xfrm>
            <a:off x="466722" y="586855"/>
            <a:ext cx="3201366" cy="3387497"/>
          </a:xfrm>
        </p:spPr>
        <p:txBody>
          <a:bodyPr vert="horz" lIns="91440" tIns="45720" rIns="91440" bIns="45720" rtlCol="0" anchor="b">
            <a:normAutofit/>
          </a:bodyPr>
          <a:lstStyle/>
          <a:p>
            <a:pPr algn="r"/>
            <a:r>
              <a:rPr lang="en-US" sz="4000" kern="1200" dirty="0">
                <a:solidFill>
                  <a:srgbClr val="FFFFFF"/>
                </a:solidFill>
                <a:latin typeface="+mj-lt"/>
                <a:ea typeface="+mj-ea"/>
                <a:cs typeface="+mj-cs"/>
              </a:rPr>
              <a:t>Collaborative solutions and other support </a:t>
            </a:r>
          </a:p>
        </p:txBody>
      </p:sp>
      <p:sp>
        <p:nvSpPr>
          <p:cNvPr id="10" name="Rectangle 9">
            <a:extLst>
              <a:ext uri="{FF2B5EF4-FFF2-40B4-BE49-F238E27FC236}">
                <a16:creationId xmlns:a16="http://schemas.microsoft.com/office/drawing/2014/main" id="{C4315968-4036-4D8B-9DF8-8861A6692025}"/>
              </a:ext>
            </a:extLst>
          </p:cNvPr>
          <p:cNvSpPr/>
          <p:nvPr/>
        </p:nvSpPr>
        <p:spPr>
          <a:xfrm>
            <a:off x="4367695" y="60958"/>
            <a:ext cx="6761776" cy="5546047"/>
          </a:xfrm>
          <a:prstGeom prst="rect">
            <a:avLst/>
          </a:prstGeom>
        </p:spPr>
        <p:txBody>
          <a:bodyPr vert="horz" lIns="91440" tIns="45720" rIns="91440" bIns="45720" rtlCol="0" anchor="ctr">
            <a:normAutofit/>
          </a:bodyPr>
          <a:lstStyle/>
          <a:p>
            <a:pPr marL="669925" indent="-228600">
              <a:lnSpc>
                <a:spcPct val="90000"/>
              </a:lnSpc>
              <a:spcAft>
                <a:spcPts val="600"/>
              </a:spcAft>
              <a:buFont typeface="Arial" panose="020B0604020202020204" pitchFamily="34" charset="0"/>
              <a:buChar char="•"/>
              <a:tabLst>
                <a:tab pos="82550" algn="l"/>
              </a:tabLst>
            </a:pPr>
            <a:r>
              <a:rPr lang="en-US" sz="2400" dirty="0"/>
              <a:t>Police officers worked within their forces to use the learning and insight to change practices from within.</a:t>
            </a:r>
          </a:p>
          <a:p>
            <a:pPr marL="669925" indent="-228600">
              <a:lnSpc>
                <a:spcPct val="90000"/>
              </a:lnSpc>
              <a:spcAft>
                <a:spcPts val="600"/>
              </a:spcAft>
              <a:buFont typeface="Arial" panose="020B0604020202020204" pitchFamily="34" charset="0"/>
              <a:buChar char="•"/>
              <a:tabLst>
                <a:tab pos="82550" algn="l"/>
              </a:tabLst>
            </a:pPr>
            <a:r>
              <a:rPr lang="en-US" sz="2400" dirty="0"/>
              <a:t>College of Policing acted to transform its offer for specialist learning and development for the police service.</a:t>
            </a:r>
          </a:p>
          <a:p>
            <a:pPr marL="669925" indent="-228600">
              <a:lnSpc>
                <a:spcPct val="90000"/>
              </a:lnSpc>
              <a:spcAft>
                <a:spcPts val="600"/>
              </a:spcAft>
              <a:buFont typeface="Arial" panose="020B0604020202020204" pitchFamily="34" charset="0"/>
              <a:buChar char="•"/>
              <a:tabLst>
                <a:tab pos="82550" algn="l"/>
              </a:tabLst>
            </a:pPr>
            <a:r>
              <a:rPr lang="en-US" sz="2400" dirty="0"/>
              <a:t>The HMICFRS* will be inspecting forces to assess how forces use the approach.</a:t>
            </a:r>
          </a:p>
          <a:p>
            <a:pPr marL="669925" indent="-228600">
              <a:lnSpc>
                <a:spcPct val="90000"/>
              </a:lnSpc>
              <a:spcAft>
                <a:spcPts val="600"/>
              </a:spcAft>
              <a:buFont typeface="Arial" panose="020B0604020202020204" pitchFamily="34" charset="0"/>
              <a:buChar char="•"/>
              <a:tabLst>
                <a:tab pos="82550" algn="l"/>
              </a:tabLst>
            </a:pPr>
            <a:endParaRPr lang="en-US" sz="2000" dirty="0"/>
          </a:p>
        </p:txBody>
      </p:sp>
      <p:pic>
        <p:nvPicPr>
          <p:cNvPr id="11" name="Graphic 10" descr="Handshake">
            <a:extLst>
              <a:ext uri="{FF2B5EF4-FFF2-40B4-BE49-F238E27FC236}">
                <a16:creationId xmlns:a16="http://schemas.microsoft.com/office/drawing/2014/main" id="{E0F5192D-59A3-9B46-B33B-7ACD3BE56C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67847" y="3400325"/>
            <a:ext cx="3615776" cy="3615776"/>
          </a:xfrm>
          <a:prstGeom prst="rect">
            <a:avLst/>
          </a:prstGeom>
        </p:spPr>
      </p:pic>
      <p:sp>
        <p:nvSpPr>
          <p:cNvPr id="3" name="TextBox 2">
            <a:extLst>
              <a:ext uri="{FF2B5EF4-FFF2-40B4-BE49-F238E27FC236}">
                <a16:creationId xmlns:a16="http://schemas.microsoft.com/office/drawing/2014/main" id="{A4DCF975-2A64-A24D-ABDA-70B7BAB66E71}"/>
              </a:ext>
            </a:extLst>
          </p:cNvPr>
          <p:cNvSpPr txBox="1"/>
          <p:nvPr/>
        </p:nvSpPr>
        <p:spPr>
          <a:xfrm>
            <a:off x="4955059" y="6054811"/>
            <a:ext cx="4559644" cy="369332"/>
          </a:xfrm>
          <a:prstGeom prst="rect">
            <a:avLst/>
          </a:prstGeom>
          <a:noFill/>
        </p:spPr>
        <p:txBody>
          <a:bodyPr wrap="square" rtlCol="0">
            <a:spAutoFit/>
          </a:bodyPr>
          <a:lstStyle/>
          <a:p>
            <a:r>
              <a:rPr lang="en-US" dirty="0"/>
              <a:t>*</a:t>
            </a:r>
            <a:r>
              <a:rPr lang="en-US" sz="1400" dirty="0"/>
              <a:t>England and Wales’ assurance agency for policing</a:t>
            </a:r>
          </a:p>
        </p:txBody>
      </p:sp>
    </p:spTree>
    <p:extLst>
      <p:ext uri="{BB962C8B-B14F-4D97-AF65-F5344CB8AC3E}">
        <p14:creationId xmlns:p14="http://schemas.microsoft.com/office/powerpoint/2010/main" val="2451762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Rectangle 4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7F3BD4-129E-4CCD-839E-69C8382EF587}"/>
              </a:ext>
            </a:extLst>
          </p:cNvPr>
          <p:cNvSpPr>
            <a:spLocks noGrp="1"/>
          </p:cNvSpPr>
          <p:nvPr>
            <p:ph type="title"/>
          </p:nvPr>
        </p:nvSpPr>
        <p:spPr>
          <a:xfrm>
            <a:off x="466722" y="586855"/>
            <a:ext cx="3201366" cy="3387497"/>
          </a:xfrm>
        </p:spPr>
        <p:txBody>
          <a:bodyPr vert="horz" lIns="91440" tIns="45720" rIns="91440" bIns="45720" rtlCol="0" anchor="b">
            <a:normAutofit/>
          </a:bodyPr>
          <a:lstStyle/>
          <a:p>
            <a:pPr algn="r"/>
            <a:r>
              <a:rPr lang="en-US" sz="4000" kern="1200" dirty="0">
                <a:solidFill>
                  <a:srgbClr val="FFFFFF"/>
                </a:solidFill>
                <a:latin typeface="+mj-lt"/>
                <a:ea typeface="+mj-ea"/>
                <a:cs typeface="+mj-cs"/>
              </a:rPr>
              <a:t>Academic insight into policing cultures </a:t>
            </a:r>
          </a:p>
        </p:txBody>
      </p:sp>
      <p:sp>
        <p:nvSpPr>
          <p:cNvPr id="10" name="Rectangle 9">
            <a:extLst>
              <a:ext uri="{FF2B5EF4-FFF2-40B4-BE49-F238E27FC236}">
                <a16:creationId xmlns:a16="http://schemas.microsoft.com/office/drawing/2014/main" id="{C4315968-4036-4D8B-9DF8-8861A6692025}"/>
              </a:ext>
            </a:extLst>
          </p:cNvPr>
          <p:cNvSpPr/>
          <p:nvPr/>
        </p:nvSpPr>
        <p:spPr>
          <a:xfrm>
            <a:off x="4367695" y="60958"/>
            <a:ext cx="6761776" cy="5546047"/>
          </a:xfrm>
          <a:prstGeom prst="rect">
            <a:avLst/>
          </a:prstGeom>
        </p:spPr>
        <p:txBody>
          <a:bodyPr vert="horz" lIns="91440" tIns="45720" rIns="91440" bIns="45720" rtlCol="0" anchor="ctr">
            <a:normAutofit/>
          </a:bodyPr>
          <a:lstStyle/>
          <a:p>
            <a:pPr marL="441325">
              <a:lnSpc>
                <a:spcPct val="90000"/>
              </a:lnSpc>
              <a:spcAft>
                <a:spcPts val="600"/>
              </a:spcAft>
              <a:tabLst>
                <a:tab pos="82550" algn="l"/>
              </a:tabLst>
            </a:pPr>
            <a:endParaRPr lang="en-US" sz="2000" dirty="0"/>
          </a:p>
        </p:txBody>
      </p:sp>
      <p:pic>
        <p:nvPicPr>
          <p:cNvPr id="12" name="Graphic 11" descr="Elephant with solid fill">
            <a:extLst>
              <a:ext uri="{FF2B5EF4-FFF2-40B4-BE49-F238E27FC236}">
                <a16:creationId xmlns:a16="http://schemas.microsoft.com/office/drawing/2014/main" id="{22E8EFA3-191A-BD48-B534-CCFCC5AC70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07830" y="3781314"/>
            <a:ext cx="3651382" cy="3651382"/>
          </a:xfrm>
          <a:prstGeom prst="rect">
            <a:avLst/>
          </a:prstGeom>
        </p:spPr>
      </p:pic>
      <p:sp>
        <p:nvSpPr>
          <p:cNvPr id="14" name="TextBox 13">
            <a:extLst>
              <a:ext uri="{FF2B5EF4-FFF2-40B4-BE49-F238E27FC236}">
                <a16:creationId xmlns:a16="http://schemas.microsoft.com/office/drawing/2014/main" id="{1C84D1C7-8367-324C-A3BB-980B1CCC8404}"/>
              </a:ext>
            </a:extLst>
          </p:cNvPr>
          <p:cNvSpPr txBox="1"/>
          <p:nvPr/>
        </p:nvSpPr>
        <p:spPr>
          <a:xfrm>
            <a:off x="4806198" y="660851"/>
            <a:ext cx="6999351" cy="3262432"/>
          </a:xfrm>
          <a:prstGeom prst="rect">
            <a:avLst/>
          </a:prstGeom>
          <a:noFill/>
        </p:spPr>
        <p:txBody>
          <a:bodyPr wrap="square">
            <a:spAutoFit/>
          </a:bodyPr>
          <a:lstStyle/>
          <a:p>
            <a:pPr marL="274637" algn="l">
              <a:spcAft>
                <a:spcPts val="600"/>
              </a:spcAft>
              <a:tabLst>
                <a:tab pos="82550" algn="l"/>
              </a:tabLst>
            </a:pPr>
            <a:r>
              <a:rPr lang="en-GB" sz="3200" b="0" dirty="0"/>
              <a:t>Understanding resistance to change</a:t>
            </a:r>
          </a:p>
          <a:p>
            <a:pPr marL="669925" indent="-395288" algn="l">
              <a:spcAft>
                <a:spcPts val="600"/>
              </a:spcAft>
              <a:buFont typeface="Arial" panose="020B0604020202020204" pitchFamily="34" charset="0"/>
              <a:buChar char="•"/>
              <a:tabLst>
                <a:tab pos="82550" algn="l"/>
              </a:tabLst>
            </a:pPr>
            <a:endParaRPr lang="en-GB" sz="2400" dirty="0"/>
          </a:p>
          <a:p>
            <a:pPr marL="669925" indent="-395288" algn="l">
              <a:spcAft>
                <a:spcPts val="600"/>
              </a:spcAft>
              <a:buFont typeface="Arial" panose="020B0604020202020204" pitchFamily="34" charset="0"/>
              <a:buChar char="•"/>
              <a:tabLst>
                <a:tab pos="82550" algn="l"/>
              </a:tabLst>
            </a:pPr>
            <a:r>
              <a:rPr lang="en-GB" sz="2400" b="0" dirty="0"/>
              <a:t>Researchers encountered “Three cultures”</a:t>
            </a:r>
          </a:p>
          <a:p>
            <a:pPr marL="1127125" lvl="1" indent="-395288">
              <a:spcAft>
                <a:spcPts val="600"/>
              </a:spcAft>
              <a:buFont typeface="Arial" panose="020B0604020202020204" pitchFamily="34" charset="0"/>
              <a:buChar char="•"/>
              <a:tabLst>
                <a:tab pos="82550" algn="l"/>
              </a:tabLst>
            </a:pPr>
            <a:r>
              <a:rPr lang="en-GB" sz="2400" dirty="0"/>
              <a:t>Hostile to outside intervention/disrespectful</a:t>
            </a:r>
          </a:p>
          <a:p>
            <a:pPr marL="1127125" lvl="1" indent="-395288">
              <a:spcAft>
                <a:spcPts val="600"/>
              </a:spcAft>
              <a:buFont typeface="Arial" panose="020B0604020202020204" pitchFamily="34" charset="0"/>
              <a:buChar char="•"/>
              <a:tabLst>
                <a:tab pos="82550" algn="l"/>
              </a:tabLst>
            </a:pPr>
            <a:r>
              <a:rPr lang="en-GB" sz="2400" b="0" dirty="0"/>
              <a:t>Re</a:t>
            </a:r>
            <a:r>
              <a:rPr lang="en-GB" sz="2400" dirty="0"/>
              <a:t>ceptive to new ideas and academic insight</a:t>
            </a:r>
          </a:p>
          <a:p>
            <a:pPr marL="1127125" lvl="1" indent="-395288">
              <a:spcAft>
                <a:spcPts val="600"/>
              </a:spcAft>
              <a:buFont typeface="Arial" panose="020B0604020202020204" pitchFamily="34" charset="0"/>
              <a:buChar char="•"/>
              <a:tabLst>
                <a:tab pos="82550" algn="l"/>
              </a:tabLst>
            </a:pPr>
            <a:r>
              <a:rPr lang="en-GB" sz="2400" b="0" dirty="0"/>
              <a:t>New Joiners (police recruits)</a:t>
            </a:r>
          </a:p>
          <a:p>
            <a:pPr marL="669925" indent="-395288" algn="l">
              <a:spcAft>
                <a:spcPts val="600"/>
              </a:spcAft>
              <a:buFont typeface="Arial" panose="020B0604020202020204" pitchFamily="34" charset="0"/>
              <a:buChar char="•"/>
              <a:tabLst>
                <a:tab pos="82550" algn="l"/>
              </a:tabLst>
            </a:pPr>
            <a:r>
              <a:rPr lang="en-GB" sz="2400" b="0" dirty="0"/>
              <a:t>Toxic cultures are treacle</a:t>
            </a:r>
          </a:p>
        </p:txBody>
      </p:sp>
    </p:spTree>
    <p:extLst>
      <p:ext uri="{BB962C8B-B14F-4D97-AF65-F5344CB8AC3E}">
        <p14:creationId xmlns:p14="http://schemas.microsoft.com/office/powerpoint/2010/main" val="1938729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screenshot of a computer&#10;&#10;Description automatically generated">
            <a:extLst>
              <a:ext uri="{FF2B5EF4-FFF2-40B4-BE49-F238E27FC236}">
                <a16:creationId xmlns:a16="http://schemas.microsoft.com/office/drawing/2014/main" id="{4C78FA98-C315-D1E0-37C7-A03891E55AE9}"/>
              </a:ext>
            </a:extLst>
          </p:cNvPr>
          <p:cNvPicPr>
            <a:picLocks noChangeAspect="1"/>
          </p:cNvPicPr>
          <p:nvPr/>
        </p:nvPicPr>
        <p:blipFill>
          <a:blip r:embed="rId2"/>
          <a:stretch>
            <a:fillRect/>
          </a:stretch>
        </p:blipFill>
        <p:spPr>
          <a:xfrm>
            <a:off x="1341120" y="457200"/>
            <a:ext cx="9509759" cy="5943600"/>
          </a:xfrm>
          <a:prstGeom prst="rect">
            <a:avLst/>
          </a:prstGeom>
        </p:spPr>
      </p:pic>
      <p:sp>
        <p:nvSpPr>
          <p:cNvPr id="2" name="Slide Number Placeholder 1">
            <a:extLst>
              <a:ext uri="{FF2B5EF4-FFF2-40B4-BE49-F238E27FC236}">
                <a16:creationId xmlns:a16="http://schemas.microsoft.com/office/drawing/2014/main" id="{BBF70786-C632-F282-E764-211567426DD0}"/>
              </a:ext>
            </a:extLst>
          </p:cNvPr>
          <p:cNvSpPr>
            <a:spLocks noGrp="1"/>
          </p:cNvSpPr>
          <p:nvPr>
            <p:ph type="sldNum" sz="quarter" idx="12"/>
          </p:nvPr>
        </p:nvSpPr>
        <p:spPr>
          <a:xfrm>
            <a:off x="11704320" y="6455664"/>
            <a:ext cx="448056" cy="365125"/>
          </a:xfrm>
        </p:spPr>
        <p:txBody>
          <a:bodyPr>
            <a:normAutofit/>
          </a:bodyPr>
          <a:lstStyle/>
          <a:p>
            <a:pPr>
              <a:spcAft>
                <a:spcPts val="600"/>
              </a:spcAft>
            </a:pPr>
            <a:fld id="{73B850FF-6169-4056-8077-06FFA93A5366}" type="slidenum">
              <a:rPr lang="en-US" sz="1100">
                <a:solidFill>
                  <a:srgbClr val="FFFFFF"/>
                </a:solidFill>
              </a:rPr>
              <a:pPr>
                <a:spcAft>
                  <a:spcPts val="600"/>
                </a:spcAft>
              </a:pPr>
              <a:t>15</a:t>
            </a:fld>
            <a:endParaRPr lang="en-US" sz="1100">
              <a:solidFill>
                <a:srgbClr val="FFFFFF"/>
              </a:solidFill>
            </a:endParaRPr>
          </a:p>
        </p:txBody>
      </p:sp>
    </p:spTree>
    <p:extLst>
      <p:ext uri="{BB962C8B-B14F-4D97-AF65-F5344CB8AC3E}">
        <p14:creationId xmlns:p14="http://schemas.microsoft.com/office/powerpoint/2010/main" val="1560902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a 3">
            <a:extLst>
              <a:ext uri="{FF2B5EF4-FFF2-40B4-BE49-F238E27FC236}">
                <a16:creationId xmlns:a16="http://schemas.microsoft.com/office/drawing/2014/main" id="{25A47B26-ABC9-862E-18A6-311BBDB1CD32}"/>
              </a:ext>
            </a:extLst>
          </p:cNvPr>
          <p:cNvSpPr/>
          <p:nvPr/>
        </p:nvSpPr>
        <p:spPr>
          <a:xfrm>
            <a:off x="471487" y="427842"/>
            <a:ext cx="10797436" cy="726510"/>
          </a:xfrm>
          <a:prstGeom prst="flowChartInputOutput">
            <a:avLst/>
          </a:prstGeom>
          <a:noFill/>
          <a:ln w="2540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ata 4">
            <a:extLst>
              <a:ext uri="{FF2B5EF4-FFF2-40B4-BE49-F238E27FC236}">
                <a16:creationId xmlns:a16="http://schemas.microsoft.com/office/drawing/2014/main" id="{54056008-0AFF-4671-A261-4D132269E0AC}"/>
              </a:ext>
            </a:extLst>
          </p:cNvPr>
          <p:cNvSpPr/>
          <p:nvPr/>
        </p:nvSpPr>
        <p:spPr>
          <a:xfrm>
            <a:off x="623887" y="1723307"/>
            <a:ext cx="10797436" cy="726510"/>
          </a:xfrm>
          <a:prstGeom prst="flowChartInputOutput">
            <a:avLst/>
          </a:prstGeom>
          <a:noFill/>
          <a:ln w="2540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ata 5">
            <a:extLst>
              <a:ext uri="{FF2B5EF4-FFF2-40B4-BE49-F238E27FC236}">
                <a16:creationId xmlns:a16="http://schemas.microsoft.com/office/drawing/2014/main" id="{2724741C-13EB-ADFE-9B7B-EFA75C45DF98}"/>
              </a:ext>
            </a:extLst>
          </p:cNvPr>
          <p:cNvSpPr/>
          <p:nvPr/>
        </p:nvSpPr>
        <p:spPr>
          <a:xfrm>
            <a:off x="776287" y="3018772"/>
            <a:ext cx="10797436" cy="726510"/>
          </a:xfrm>
          <a:prstGeom prst="flowChartInputOutput">
            <a:avLst/>
          </a:prstGeom>
          <a:noFill/>
          <a:ln w="2540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Data 6">
            <a:extLst>
              <a:ext uri="{FF2B5EF4-FFF2-40B4-BE49-F238E27FC236}">
                <a16:creationId xmlns:a16="http://schemas.microsoft.com/office/drawing/2014/main" id="{E75A9D38-5CFA-46CE-D9E6-08AAA50EBDCD}"/>
              </a:ext>
            </a:extLst>
          </p:cNvPr>
          <p:cNvSpPr/>
          <p:nvPr/>
        </p:nvSpPr>
        <p:spPr>
          <a:xfrm>
            <a:off x="928687" y="4314237"/>
            <a:ext cx="10797436" cy="726510"/>
          </a:xfrm>
          <a:prstGeom prst="flowChartInputOutput">
            <a:avLst/>
          </a:prstGeom>
          <a:noFill/>
          <a:ln w="2540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Data 7">
            <a:extLst>
              <a:ext uri="{FF2B5EF4-FFF2-40B4-BE49-F238E27FC236}">
                <a16:creationId xmlns:a16="http://schemas.microsoft.com/office/drawing/2014/main" id="{9453C781-03D7-8E67-C9E0-2F094C3FBFEF}"/>
              </a:ext>
            </a:extLst>
          </p:cNvPr>
          <p:cNvSpPr/>
          <p:nvPr/>
        </p:nvSpPr>
        <p:spPr>
          <a:xfrm>
            <a:off x="465877" y="5609703"/>
            <a:ext cx="10797436" cy="726510"/>
          </a:xfrm>
          <a:prstGeom prst="flowChartInputOutput">
            <a:avLst/>
          </a:prstGeom>
          <a:noFill/>
          <a:ln w="25400">
            <a:solidFill>
              <a:schemeClr val="bg2">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extLst>
              <a:ext uri="{FF2B5EF4-FFF2-40B4-BE49-F238E27FC236}">
                <a16:creationId xmlns:a16="http://schemas.microsoft.com/office/drawing/2014/main" id="{1A78FF41-AE24-3C4F-636E-A8ADF36C183B}"/>
              </a:ext>
            </a:extLst>
          </p:cNvPr>
          <p:cNvSpPr txBox="1"/>
          <p:nvPr/>
        </p:nvSpPr>
        <p:spPr>
          <a:xfrm>
            <a:off x="4367212" y="579215"/>
            <a:ext cx="3457575" cy="553998"/>
          </a:xfrm>
          <a:prstGeom prst="rect">
            <a:avLst/>
          </a:prstGeom>
          <a:noFill/>
        </p:spPr>
        <p:txBody>
          <a:bodyPr wrap="square" rtlCol="0">
            <a:spAutoFit/>
          </a:bodyPr>
          <a:lstStyle/>
          <a:p>
            <a:pPr algn="ctr"/>
            <a:r>
              <a:rPr lang="en-US" sz="3000" dirty="0">
                <a:latin typeface="Annai MN" pitchFamily="2" charset="77"/>
                <a:ea typeface="Annai MN" pitchFamily="2" charset="77"/>
                <a:cs typeface="Annai MN" pitchFamily="2" charset="77"/>
              </a:rPr>
              <a:t>Vision</a:t>
            </a:r>
          </a:p>
        </p:txBody>
      </p:sp>
      <p:sp>
        <p:nvSpPr>
          <p:cNvPr id="11" name="TextBox 10">
            <a:extLst>
              <a:ext uri="{FF2B5EF4-FFF2-40B4-BE49-F238E27FC236}">
                <a16:creationId xmlns:a16="http://schemas.microsoft.com/office/drawing/2014/main" id="{B435130D-D2C9-CC8D-343B-BBBD52E265A3}"/>
              </a:ext>
            </a:extLst>
          </p:cNvPr>
          <p:cNvSpPr txBox="1"/>
          <p:nvPr/>
        </p:nvSpPr>
        <p:spPr>
          <a:xfrm>
            <a:off x="3081343" y="1865146"/>
            <a:ext cx="4670050" cy="553998"/>
          </a:xfrm>
          <a:prstGeom prst="rect">
            <a:avLst/>
          </a:prstGeom>
          <a:noFill/>
        </p:spPr>
        <p:txBody>
          <a:bodyPr wrap="square" rtlCol="0">
            <a:spAutoFit/>
          </a:bodyPr>
          <a:lstStyle/>
          <a:p>
            <a:pPr algn="ctr"/>
            <a:r>
              <a:rPr lang="en-US" sz="3000" dirty="0">
                <a:latin typeface="Annai MN" pitchFamily="2" charset="77"/>
                <a:ea typeface="Annai MN" pitchFamily="2" charset="77"/>
                <a:cs typeface="Annai MN" pitchFamily="2" charset="77"/>
              </a:rPr>
              <a:t>The flightdeck</a:t>
            </a:r>
          </a:p>
        </p:txBody>
      </p:sp>
      <p:sp>
        <p:nvSpPr>
          <p:cNvPr id="12" name="TextBox 11">
            <a:extLst>
              <a:ext uri="{FF2B5EF4-FFF2-40B4-BE49-F238E27FC236}">
                <a16:creationId xmlns:a16="http://schemas.microsoft.com/office/drawing/2014/main" id="{7BF0D106-803B-FE14-AB3F-F20DC38E0606}"/>
              </a:ext>
            </a:extLst>
          </p:cNvPr>
          <p:cNvSpPr txBox="1"/>
          <p:nvPr/>
        </p:nvSpPr>
        <p:spPr>
          <a:xfrm>
            <a:off x="4367211" y="3147132"/>
            <a:ext cx="3457575" cy="553998"/>
          </a:xfrm>
          <a:prstGeom prst="rect">
            <a:avLst/>
          </a:prstGeom>
          <a:noFill/>
        </p:spPr>
        <p:txBody>
          <a:bodyPr wrap="square" rtlCol="0">
            <a:spAutoFit/>
          </a:bodyPr>
          <a:lstStyle/>
          <a:p>
            <a:pPr algn="ctr"/>
            <a:r>
              <a:rPr lang="en-US" sz="3000" dirty="0">
                <a:latin typeface="Annai MN" pitchFamily="2" charset="77"/>
                <a:ea typeface="Annai MN" pitchFamily="2" charset="77"/>
                <a:cs typeface="Annai MN" pitchFamily="2" charset="77"/>
              </a:rPr>
              <a:t>Strategic layer</a:t>
            </a:r>
          </a:p>
        </p:txBody>
      </p:sp>
      <p:sp>
        <p:nvSpPr>
          <p:cNvPr id="13" name="TextBox 12">
            <a:extLst>
              <a:ext uri="{FF2B5EF4-FFF2-40B4-BE49-F238E27FC236}">
                <a16:creationId xmlns:a16="http://schemas.microsoft.com/office/drawing/2014/main" id="{AACD9C92-F353-7FAD-160A-2F92009E0D44}"/>
              </a:ext>
            </a:extLst>
          </p:cNvPr>
          <p:cNvSpPr txBox="1"/>
          <p:nvPr/>
        </p:nvSpPr>
        <p:spPr>
          <a:xfrm>
            <a:off x="4446217" y="4400493"/>
            <a:ext cx="3457575" cy="553998"/>
          </a:xfrm>
          <a:prstGeom prst="rect">
            <a:avLst/>
          </a:prstGeom>
          <a:noFill/>
        </p:spPr>
        <p:txBody>
          <a:bodyPr wrap="square" rtlCol="0">
            <a:spAutoFit/>
          </a:bodyPr>
          <a:lstStyle/>
          <a:p>
            <a:pPr algn="ctr"/>
            <a:r>
              <a:rPr lang="en-US" sz="3000" dirty="0">
                <a:latin typeface="Annai MN" pitchFamily="2" charset="77"/>
                <a:ea typeface="Annai MN" pitchFamily="2" charset="77"/>
                <a:cs typeface="Annai MN" pitchFamily="2" charset="77"/>
              </a:rPr>
              <a:t>Operational layer</a:t>
            </a:r>
          </a:p>
        </p:txBody>
      </p:sp>
      <p:sp>
        <p:nvSpPr>
          <p:cNvPr id="14" name="TextBox 13">
            <a:extLst>
              <a:ext uri="{FF2B5EF4-FFF2-40B4-BE49-F238E27FC236}">
                <a16:creationId xmlns:a16="http://schemas.microsoft.com/office/drawing/2014/main" id="{451374E3-E6AD-A07B-B454-B38D3326819E}"/>
              </a:ext>
            </a:extLst>
          </p:cNvPr>
          <p:cNvSpPr txBox="1"/>
          <p:nvPr/>
        </p:nvSpPr>
        <p:spPr>
          <a:xfrm>
            <a:off x="4293816" y="5723777"/>
            <a:ext cx="4521572" cy="553998"/>
          </a:xfrm>
          <a:prstGeom prst="rect">
            <a:avLst/>
          </a:prstGeom>
          <a:noFill/>
        </p:spPr>
        <p:txBody>
          <a:bodyPr wrap="square" rtlCol="0">
            <a:spAutoFit/>
          </a:bodyPr>
          <a:lstStyle/>
          <a:p>
            <a:pPr algn="ctr"/>
            <a:r>
              <a:rPr lang="en-US" sz="3000" dirty="0">
                <a:latin typeface="Annai MN" pitchFamily="2" charset="77"/>
                <a:ea typeface="Annai MN" pitchFamily="2" charset="77"/>
                <a:cs typeface="Annai MN" pitchFamily="2" charset="77"/>
              </a:rPr>
              <a:t>Foundational enablers</a:t>
            </a:r>
          </a:p>
        </p:txBody>
      </p:sp>
      <p:pic>
        <p:nvPicPr>
          <p:cNvPr id="16" name="Graphic 15" descr="Hill scene with solid fill">
            <a:extLst>
              <a:ext uri="{FF2B5EF4-FFF2-40B4-BE49-F238E27FC236}">
                <a16:creationId xmlns:a16="http://schemas.microsoft.com/office/drawing/2014/main" id="{555B52B5-491F-CC29-6E36-A443394162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89391" y="55518"/>
            <a:ext cx="1054471" cy="1054471"/>
          </a:xfrm>
          <a:prstGeom prst="rect">
            <a:avLst/>
          </a:prstGeom>
        </p:spPr>
      </p:pic>
      <p:pic>
        <p:nvPicPr>
          <p:cNvPr id="18" name="Graphic 17" descr="Heart with pulse with solid fill">
            <a:extLst>
              <a:ext uri="{FF2B5EF4-FFF2-40B4-BE49-F238E27FC236}">
                <a16:creationId xmlns:a16="http://schemas.microsoft.com/office/drawing/2014/main" id="{DFCF7F9D-3FCA-9292-7F73-6B4493FFCAF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46592" y="1656369"/>
            <a:ext cx="914400" cy="914400"/>
          </a:xfrm>
          <a:prstGeom prst="rect">
            <a:avLst/>
          </a:prstGeom>
        </p:spPr>
      </p:pic>
      <p:pic>
        <p:nvPicPr>
          <p:cNvPr id="22" name="Graphic 21" descr="Map with pin with solid fill">
            <a:extLst>
              <a:ext uri="{FF2B5EF4-FFF2-40B4-BE49-F238E27FC236}">
                <a16:creationId xmlns:a16="http://schemas.microsoft.com/office/drawing/2014/main" id="{8D3570FD-FC54-7F23-29B0-71570CB05FF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043862" y="2920716"/>
            <a:ext cx="914400" cy="914400"/>
          </a:xfrm>
          <a:prstGeom prst="rect">
            <a:avLst/>
          </a:prstGeom>
        </p:spPr>
      </p:pic>
      <p:pic>
        <p:nvPicPr>
          <p:cNvPr id="26" name="Graphic 25" descr="Playbook with solid fill">
            <a:extLst>
              <a:ext uri="{FF2B5EF4-FFF2-40B4-BE49-F238E27FC236}">
                <a16:creationId xmlns:a16="http://schemas.microsoft.com/office/drawing/2014/main" id="{80F4E166-730E-2590-CA06-C1684AE762C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046035" y="4314237"/>
            <a:ext cx="1190630" cy="759471"/>
          </a:xfrm>
          <a:prstGeom prst="rect">
            <a:avLst/>
          </a:prstGeom>
        </p:spPr>
      </p:pic>
      <p:pic>
        <p:nvPicPr>
          <p:cNvPr id="28" name="Graphic 27" descr="Clipboard Partially Ticked with solid fill">
            <a:extLst>
              <a:ext uri="{FF2B5EF4-FFF2-40B4-BE49-F238E27FC236}">
                <a16:creationId xmlns:a16="http://schemas.microsoft.com/office/drawing/2014/main" id="{C303D8B5-09BF-080C-0228-EFDFA1767BF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867654" y="4285661"/>
            <a:ext cx="793448" cy="793448"/>
          </a:xfrm>
          <a:prstGeom prst="rect">
            <a:avLst/>
          </a:prstGeom>
        </p:spPr>
      </p:pic>
      <p:pic>
        <p:nvPicPr>
          <p:cNvPr id="32" name="Graphic 31" descr="Cheers with solid fill">
            <a:extLst>
              <a:ext uri="{FF2B5EF4-FFF2-40B4-BE49-F238E27FC236}">
                <a16:creationId xmlns:a16="http://schemas.microsoft.com/office/drawing/2014/main" id="{CE9AE505-8DFD-417F-2D5E-883A03976B2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661102" y="4387237"/>
            <a:ext cx="802180" cy="726510"/>
          </a:xfrm>
          <a:prstGeom prst="rect">
            <a:avLst/>
          </a:prstGeom>
        </p:spPr>
      </p:pic>
      <p:pic>
        <p:nvPicPr>
          <p:cNvPr id="34" name="Graphic 33" descr="Handshake with solid fill">
            <a:extLst>
              <a:ext uri="{FF2B5EF4-FFF2-40B4-BE49-F238E27FC236}">
                <a16:creationId xmlns:a16="http://schemas.microsoft.com/office/drawing/2014/main" id="{CE967128-9585-33B1-BF97-8FE376979B0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463282" y="4193285"/>
            <a:ext cx="914400" cy="914400"/>
          </a:xfrm>
          <a:prstGeom prst="rect">
            <a:avLst/>
          </a:prstGeom>
        </p:spPr>
      </p:pic>
      <p:pic>
        <p:nvPicPr>
          <p:cNvPr id="36" name="Graphic 35" descr="Classroom with solid fill">
            <a:extLst>
              <a:ext uri="{FF2B5EF4-FFF2-40B4-BE49-F238E27FC236}">
                <a16:creationId xmlns:a16="http://schemas.microsoft.com/office/drawing/2014/main" id="{F37A0551-2073-FE22-D557-35C49A4FCC8D}"/>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081342" y="5594981"/>
            <a:ext cx="811590" cy="811590"/>
          </a:xfrm>
          <a:prstGeom prst="rect">
            <a:avLst/>
          </a:prstGeom>
        </p:spPr>
      </p:pic>
      <p:pic>
        <p:nvPicPr>
          <p:cNvPr id="39" name="Graphic 38" descr="Disk with solid fill">
            <a:extLst>
              <a:ext uri="{FF2B5EF4-FFF2-40B4-BE49-F238E27FC236}">
                <a16:creationId xmlns:a16="http://schemas.microsoft.com/office/drawing/2014/main" id="{967719B4-A09F-42D3-2F12-B06BD151074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785192" y="5695958"/>
            <a:ext cx="553999" cy="553999"/>
          </a:xfrm>
          <a:prstGeom prst="rect">
            <a:avLst/>
          </a:prstGeom>
        </p:spPr>
      </p:pic>
      <p:sp>
        <p:nvSpPr>
          <p:cNvPr id="2" name="Date Placeholder 1">
            <a:extLst>
              <a:ext uri="{FF2B5EF4-FFF2-40B4-BE49-F238E27FC236}">
                <a16:creationId xmlns:a16="http://schemas.microsoft.com/office/drawing/2014/main" id="{AC27830C-39AD-8542-91B8-30C405E4B25D}"/>
              </a:ext>
            </a:extLst>
          </p:cNvPr>
          <p:cNvSpPr>
            <a:spLocks noGrp="1"/>
          </p:cNvSpPr>
          <p:nvPr>
            <p:ph type="dt" sz="half" idx="10"/>
          </p:nvPr>
        </p:nvSpPr>
        <p:spPr/>
        <p:txBody>
          <a:bodyPr/>
          <a:lstStyle/>
          <a:p>
            <a:fld id="{DD985A36-E20A-074C-882B-7EE1855AABCA}" type="datetime1">
              <a:rPr lang="en-GB" smtClean="0"/>
              <a:t>24/11/2023</a:t>
            </a:fld>
            <a:endParaRPr lang="en-US"/>
          </a:p>
        </p:txBody>
      </p:sp>
    </p:spTree>
    <p:extLst>
      <p:ext uri="{BB962C8B-B14F-4D97-AF65-F5344CB8AC3E}">
        <p14:creationId xmlns:p14="http://schemas.microsoft.com/office/powerpoint/2010/main" val="3034027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E7F3BD4-129E-4CCD-839E-69C8382EF587}"/>
              </a:ext>
            </a:extLst>
          </p:cNvPr>
          <p:cNvSpPr>
            <a:spLocks noGrp="1"/>
          </p:cNvSpPr>
          <p:nvPr>
            <p:ph type="title"/>
          </p:nvPr>
        </p:nvSpPr>
        <p:spPr>
          <a:xfrm>
            <a:off x="1383564" y="348865"/>
            <a:ext cx="9718111" cy="1576446"/>
          </a:xfrm>
        </p:spPr>
        <p:txBody>
          <a:bodyPr vert="horz" lIns="91440" tIns="45720" rIns="91440" bIns="45720" rtlCol="0" anchor="ctr">
            <a:normAutofit/>
          </a:bodyPr>
          <a:lstStyle/>
          <a:p>
            <a:r>
              <a:rPr lang="en-US" sz="4000" kern="1200">
                <a:solidFill>
                  <a:srgbClr val="FFFFFF"/>
                </a:solidFill>
                <a:latin typeface="+mj-lt"/>
                <a:ea typeface="+mj-ea"/>
                <a:cs typeface="+mj-cs"/>
              </a:rPr>
              <a:t>The NOM: a guide for investigation </a:t>
            </a:r>
          </a:p>
        </p:txBody>
      </p:sp>
      <p:sp>
        <p:nvSpPr>
          <p:cNvPr id="10" name="Rectangle 9">
            <a:extLst>
              <a:ext uri="{FF2B5EF4-FFF2-40B4-BE49-F238E27FC236}">
                <a16:creationId xmlns:a16="http://schemas.microsoft.com/office/drawing/2014/main" id="{C4315968-4036-4D8B-9DF8-8861A6692025}"/>
              </a:ext>
            </a:extLst>
          </p:cNvPr>
          <p:cNvSpPr/>
          <p:nvPr/>
        </p:nvSpPr>
        <p:spPr>
          <a:xfrm>
            <a:off x="4504548" y="666114"/>
            <a:ext cx="6555347" cy="5546047"/>
          </a:xfrm>
          <a:prstGeom prst="rect">
            <a:avLst/>
          </a:prstGeom>
        </p:spPr>
        <p:txBody>
          <a:bodyPr vert="horz" lIns="91440" tIns="45720" rIns="91440" bIns="45720" rtlCol="0" anchor="ctr">
            <a:normAutofit/>
          </a:bodyPr>
          <a:lstStyle/>
          <a:p>
            <a:pPr marL="669925" indent="-228600">
              <a:lnSpc>
                <a:spcPct val="90000"/>
              </a:lnSpc>
              <a:spcAft>
                <a:spcPts val="600"/>
              </a:spcAft>
              <a:buFont typeface="Arial" panose="020B0604020202020204" pitchFamily="34" charset="0"/>
              <a:buChar char="•"/>
              <a:tabLst>
                <a:tab pos="82550" algn="l"/>
              </a:tabLst>
            </a:pPr>
            <a:endParaRPr lang="en-US" sz="2000" dirty="0"/>
          </a:p>
        </p:txBody>
      </p:sp>
      <p:graphicFrame>
        <p:nvGraphicFramePr>
          <p:cNvPr id="36" name="TextBox 3">
            <a:extLst>
              <a:ext uri="{FF2B5EF4-FFF2-40B4-BE49-F238E27FC236}">
                <a16:creationId xmlns:a16="http://schemas.microsoft.com/office/drawing/2014/main" id="{061AFE24-2E19-DDB8-89D1-77FED9B56CFC}"/>
              </a:ext>
            </a:extLst>
          </p:cNvPr>
          <p:cNvGraphicFramePr/>
          <p:nvPr>
            <p:extLst>
              <p:ext uri="{D42A27DB-BD31-4B8C-83A1-F6EECF244321}">
                <p14:modId xmlns:p14="http://schemas.microsoft.com/office/powerpoint/2010/main" val="441487488"/>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8055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7F3BD4-129E-4CCD-839E-69C8382EF587}"/>
              </a:ext>
            </a:extLst>
          </p:cNvPr>
          <p:cNvSpPr>
            <a:spLocks noGrp="1"/>
          </p:cNvSpPr>
          <p:nvPr>
            <p:ph type="title"/>
          </p:nvPr>
        </p:nvSpPr>
        <p:spPr>
          <a:xfrm>
            <a:off x="201707" y="294538"/>
            <a:ext cx="11990290" cy="1033669"/>
          </a:xfrm>
        </p:spPr>
        <p:txBody>
          <a:bodyPr>
            <a:normAutofit fontScale="90000"/>
          </a:bodyPr>
          <a:lstStyle/>
          <a:p>
            <a:r>
              <a:rPr lang="en-GB" sz="4000" dirty="0">
                <a:solidFill>
                  <a:srgbClr val="FFFFFF"/>
                </a:solidFill>
                <a:latin typeface="+mn-lt"/>
              </a:rPr>
              <a:t>National Operating Model for the investigation of rape and sexual offences</a:t>
            </a:r>
          </a:p>
        </p:txBody>
      </p:sp>
      <p:graphicFrame>
        <p:nvGraphicFramePr>
          <p:cNvPr id="18" name="Content Placeholder 2">
            <a:extLst>
              <a:ext uri="{FF2B5EF4-FFF2-40B4-BE49-F238E27FC236}">
                <a16:creationId xmlns:a16="http://schemas.microsoft.com/office/drawing/2014/main" id="{7A9999D9-B9D5-AEEB-6B56-ABE5C7B54BFE}"/>
              </a:ext>
            </a:extLst>
          </p:cNvPr>
          <p:cNvGraphicFramePr>
            <a:graphicFrameLocks noGrp="1"/>
          </p:cNvGraphicFramePr>
          <p:nvPr>
            <p:ph idx="1"/>
          </p:nvPr>
        </p:nvGraphicFramePr>
        <p:xfrm>
          <a:off x="933855" y="2658140"/>
          <a:ext cx="10161775" cy="30247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08684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4"/>
          <p:cNvSpPr txBox="1">
            <a:spLocks noChangeArrowheads="1"/>
          </p:cNvSpPr>
          <p:nvPr/>
        </p:nvSpPr>
        <p:spPr>
          <a:xfrm>
            <a:off x="699713" y="248038"/>
            <a:ext cx="7063721" cy="1159200"/>
          </a:xfrm>
          <a:prstGeom prst="rect">
            <a:avLst/>
          </a:prstGeom>
        </p:spPr>
        <p:txBody>
          <a:bodyPr vert="horz" lIns="91440" tIns="45720" rIns="91440" bIns="45720" rtlCol="0" anchor="ctr">
            <a:normAutofit/>
          </a:bodyPr>
          <a:lstStyle/>
          <a:p>
            <a:pPr>
              <a:lnSpc>
                <a:spcPct val="90000"/>
              </a:lnSpc>
              <a:spcBef>
                <a:spcPct val="0"/>
              </a:spcBef>
              <a:spcAft>
                <a:spcPts val="600"/>
              </a:spcAft>
              <a:defRPr/>
            </a:pPr>
            <a:r>
              <a:rPr lang="en-US" sz="4000" b="1" kern="1200" dirty="0">
                <a:solidFill>
                  <a:srgbClr val="FFFFFF"/>
                </a:solidFill>
                <a:latin typeface="+mj-lt"/>
                <a:ea typeface="+mj-ea"/>
                <a:cs typeface="+mj-cs"/>
              </a:rPr>
              <a:t>The journey has begun</a:t>
            </a:r>
          </a:p>
        </p:txBody>
      </p:sp>
      <p:graphicFrame>
        <p:nvGraphicFramePr>
          <p:cNvPr id="4" name="Table 2">
            <a:extLst>
              <a:ext uri="{FF2B5EF4-FFF2-40B4-BE49-F238E27FC236}">
                <a16:creationId xmlns:a16="http://schemas.microsoft.com/office/drawing/2014/main" id="{2FC3AE5F-7515-4BA3-9F75-3FEBB333C3EB}"/>
              </a:ext>
            </a:extLst>
          </p:cNvPr>
          <p:cNvGraphicFramePr>
            <a:graphicFrameLocks noGrp="1"/>
          </p:cNvGraphicFramePr>
          <p:nvPr>
            <p:extLst>
              <p:ext uri="{D42A27DB-BD31-4B8C-83A1-F6EECF244321}">
                <p14:modId xmlns:p14="http://schemas.microsoft.com/office/powerpoint/2010/main" val="2911167575"/>
              </p:ext>
            </p:extLst>
          </p:nvPr>
        </p:nvGraphicFramePr>
        <p:xfrm>
          <a:off x="339627" y="1822348"/>
          <a:ext cx="11327549" cy="4395465"/>
        </p:xfrm>
        <a:graphic>
          <a:graphicData uri="http://schemas.openxmlformats.org/drawingml/2006/table">
            <a:tbl>
              <a:tblPr firstRow="1" bandRow="1">
                <a:tableStyleId>{22838BEF-8BB2-4498-84A7-C5851F593DF1}</a:tableStyleId>
              </a:tblPr>
              <a:tblGrid>
                <a:gridCol w="11327549">
                  <a:extLst>
                    <a:ext uri="{9D8B030D-6E8A-4147-A177-3AD203B41FA5}">
                      <a16:colId xmlns:a16="http://schemas.microsoft.com/office/drawing/2014/main" val="1930666619"/>
                    </a:ext>
                  </a:extLst>
                </a:gridCol>
              </a:tblGrid>
              <a:tr h="4395465">
                <a:tc>
                  <a:txBody>
                    <a:bodyPr/>
                    <a:lstStyle/>
                    <a:p>
                      <a:pPr marL="768350" indent="-457200" algn="l">
                        <a:spcAft>
                          <a:spcPts val="600"/>
                        </a:spcAft>
                        <a:buFont typeface="+mj-lt"/>
                        <a:buAutoNum type="arabicPeriod"/>
                        <a:tabLst/>
                      </a:pPr>
                      <a:endParaRPr lang="en-GB" sz="3100" b="0" dirty="0"/>
                    </a:p>
                    <a:p>
                      <a:pPr marL="768350" indent="-457200" algn="l">
                        <a:spcAft>
                          <a:spcPts val="600"/>
                        </a:spcAft>
                        <a:buFont typeface="+mj-lt"/>
                        <a:buAutoNum type="arabicPeriod"/>
                        <a:tabLst/>
                      </a:pPr>
                      <a:r>
                        <a:rPr lang="en-GB" sz="3100" b="0" dirty="0"/>
                        <a:t>A change in thinking: collaboration revealed the benefit of working together</a:t>
                      </a:r>
                    </a:p>
                    <a:p>
                      <a:pPr marL="768350" indent="-457200" algn="l">
                        <a:spcAft>
                          <a:spcPts val="600"/>
                        </a:spcAft>
                        <a:buFont typeface="+mj-lt"/>
                        <a:buAutoNum type="arabicPeriod"/>
                        <a:tabLst/>
                      </a:pPr>
                      <a:r>
                        <a:rPr lang="en-GB" sz="3100" b="0" dirty="0"/>
                        <a:t>Policing can only drive whole system change; they needed fresh eyes to help them do so</a:t>
                      </a:r>
                    </a:p>
                    <a:p>
                      <a:pPr marL="768350" indent="-457200" algn="l">
                        <a:spcAft>
                          <a:spcPts val="600"/>
                        </a:spcAft>
                        <a:buFont typeface="+mj-lt"/>
                        <a:buAutoNum type="arabicPeriod"/>
                        <a:tabLst/>
                      </a:pPr>
                      <a:r>
                        <a:rPr lang="en-GB" sz="3100" b="0" dirty="0"/>
                        <a:t>A moment of truth: nothing less than transformational change will do</a:t>
                      </a:r>
                    </a:p>
                    <a:p>
                      <a:pPr marL="768350" indent="-457200" algn="l">
                        <a:spcAft>
                          <a:spcPts val="600"/>
                        </a:spcAft>
                        <a:buFont typeface="+mj-lt"/>
                        <a:buAutoNum type="arabicPeriod"/>
                        <a:tabLst/>
                      </a:pPr>
                      <a:r>
                        <a:rPr lang="en-GB" sz="3100" b="0" dirty="0"/>
                        <a:t>Culture is policing’s banana skin</a:t>
                      </a:r>
                    </a:p>
                  </a:txBody>
                  <a:tcPr marL="118763" marR="118763" marT="59382" marB="59382">
                    <a:noFill/>
                  </a:tcPr>
                </a:tc>
                <a:extLst>
                  <a:ext uri="{0D108BD9-81ED-4DB2-BD59-A6C34878D82A}">
                    <a16:rowId xmlns:a16="http://schemas.microsoft.com/office/drawing/2014/main" val="927053315"/>
                  </a:ext>
                </a:extLst>
              </a:tr>
            </a:tbl>
          </a:graphicData>
        </a:graphic>
      </p:graphicFrame>
    </p:spTree>
    <p:extLst>
      <p:ext uri="{BB962C8B-B14F-4D97-AF65-F5344CB8AC3E}">
        <p14:creationId xmlns:p14="http://schemas.microsoft.com/office/powerpoint/2010/main" val="569577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A2813-EDA1-07E3-9FEB-312B7C6D619F}"/>
              </a:ext>
            </a:extLst>
          </p:cNvPr>
          <p:cNvSpPr>
            <a:spLocks noGrp="1"/>
          </p:cNvSpPr>
          <p:nvPr>
            <p:ph type="title"/>
          </p:nvPr>
        </p:nvSpPr>
        <p:spPr>
          <a:xfrm>
            <a:off x="6146725" y="7796"/>
            <a:ext cx="5696719" cy="1588803"/>
          </a:xfrm>
        </p:spPr>
        <p:txBody>
          <a:bodyPr anchor="b">
            <a:normAutofit/>
          </a:bodyPr>
          <a:lstStyle/>
          <a:p>
            <a:r>
              <a:rPr lang="en-US" sz="3600" b="1" dirty="0">
                <a:solidFill>
                  <a:schemeClr val="tx2"/>
                </a:solidFill>
                <a:latin typeface="+mn-lt"/>
              </a:rPr>
              <a:t>Police-Academic Collaborations </a:t>
            </a:r>
          </a:p>
        </p:txBody>
      </p:sp>
      <p:pic>
        <p:nvPicPr>
          <p:cNvPr id="21" name="Picture 20" descr="Large skydiving group mid-air">
            <a:extLst>
              <a:ext uri="{FF2B5EF4-FFF2-40B4-BE49-F238E27FC236}">
                <a16:creationId xmlns:a16="http://schemas.microsoft.com/office/drawing/2014/main" id="{D6642670-151E-FAC1-2536-53C7E885DD9C}"/>
              </a:ext>
            </a:extLst>
          </p:cNvPr>
          <p:cNvPicPr>
            <a:picLocks noChangeAspect="1"/>
          </p:cNvPicPr>
          <p:nvPr/>
        </p:nvPicPr>
        <p:blipFill rotWithShape="1">
          <a:blip r:embed="rId2"/>
          <a:srcRect l="21246" r="22316" b="-1"/>
          <a:stretch/>
        </p:blipFill>
        <p:spPr>
          <a:xfrm>
            <a:off x="612518" y="608141"/>
            <a:ext cx="4793644" cy="5648280"/>
          </a:xfrm>
          <a:prstGeom prst="rect">
            <a:avLst/>
          </a:prstGeom>
        </p:spPr>
      </p:pic>
      <p:sp>
        <p:nvSpPr>
          <p:cNvPr id="31" name="Freeform: Shape 25">
            <a:extLst>
              <a:ext uri="{FF2B5EF4-FFF2-40B4-BE49-F238E27FC236}">
                <a16:creationId xmlns:a16="http://schemas.microsoft.com/office/drawing/2014/main" id="{D4420C61-30B9-D26F-6720-C32154CA34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465047" flipV="1">
            <a:off x="11636678" y="400406"/>
            <a:ext cx="413532" cy="368654"/>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760044"/>
              <a:gd name="connsiteY0" fmla="*/ 300 h 4964247"/>
              <a:gd name="connsiteX1" fmla="*/ 3813909 w 4760044"/>
              <a:gd name="connsiteY1" fmla="*/ 619239 h 4964247"/>
              <a:gd name="connsiteX2" fmla="*/ 4735908 w 4760044"/>
              <a:gd name="connsiteY2" fmla="*/ 1906206 h 4964247"/>
              <a:gd name="connsiteX3" fmla="*/ 4451030 w 4760044"/>
              <a:gd name="connsiteY3" fmla="*/ 3809387 h 4964247"/>
              <a:gd name="connsiteX4" fmla="*/ 3419865 w 4760044"/>
              <a:gd name="connsiteY4" fmla="*/ 4845155 h 4964247"/>
              <a:gd name="connsiteX5" fmla="*/ 1074535 w 4760044"/>
              <a:gd name="connsiteY5" fmla="*/ 4657536 h 4964247"/>
              <a:gd name="connsiteX6" fmla="*/ 33359 w 4760044"/>
              <a:gd name="connsiteY6" fmla="*/ 2995965 h 4964247"/>
              <a:gd name="connsiteX7" fmla="*/ 592137 w 4760044"/>
              <a:gd name="connsiteY7" fmla="*/ 806156 h 4964247"/>
              <a:gd name="connsiteX8" fmla="*/ 2649000 w 4760044"/>
              <a:gd name="connsiteY8" fmla="*/ 300 h 4964247"/>
              <a:gd name="connsiteX0" fmla="*/ 2649000 w 4849477"/>
              <a:gd name="connsiteY0" fmla="*/ -2 h 4963945"/>
              <a:gd name="connsiteX1" fmla="*/ 4735908 w 4849477"/>
              <a:gd name="connsiteY1" fmla="*/ 1905904 h 4963945"/>
              <a:gd name="connsiteX2" fmla="*/ 4451030 w 4849477"/>
              <a:gd name="connsiteY2" fmla="*/ 3809085 h 4963945"/>
              <a:gd name="connsiteX3" fmla="*/ 3419865 w 4849477"/>
              <a:gd name="connsiteY3" fmla="*/ 4844853 h 4963945"/>
              <a:gd name="connsiteX4" fmla="*/ 1074535 w 4849477"/>
              <a:gd name="connsiteY4" fmla="*/ 4657234 h 4963945"/>
              <a:gd name="connsiteX5" fmla="*/ 33359 w 4849477"/>
              <a:gd name="connsiteY5" fmla="*/ 2995663 h 4963945"/>
              <a:gd name="connsiteX6" fmla="*/ 592137 w 4849477"/>
              <a:gd name="connsiteY6" fmla="*/ 805854 h 4963945"/>
              <a:gd name="connsiteX7" fmla="*/ 2649000 w 4849477"/>
              <a:gd name="connsiteY7" fmla="*/ -2 h 4963945"/>
              <a:gd name="connsiteX0" fmla="*/ 2649000 w 4859466"/>
              <a:gd name="connsiteY0" fmla="*/ -2 h 5536260"/>
              <a:gd name="connsiteX1" fmla="*/ 4735908 w 4859466"/>
              <a:gd name="connsiteY1" fmla="*/ 1905904 h 5536260"/>
              <a:gd name="connsiteX2" fmla="*/ 4451030 w 4859466"/>
              <a:gd name="connsiteY2" fmla="*/ 3809085 h 5536260"/>
              <a:gd name="connsiteX3" fmla="*/ 3067466 w 4859466"/>
              <a:gd name="connsiteY3" fmla="*/ 5491001 h 5536260"/>
              <a:gd name="connsiteX4" fmla="*/ 1074535 w 4859466"/>
              <a:gd name="connsiteY4" fmla="*/ 4657234 h 5536260"/>
              <a:gd name="connsiteX5" fmla="*/ 33359 w 4859466"/>
              <a:gd name="connsiteY5" fmla="*/ 2995663 h 5536260"/>
              <a:gd name="connsiteX6" fmla="*/ 592137 w 4859466"/>
              <a:gd name="connsiteY6" fmla="*/ 805854 h 5536260"/>
              <a:gd name="connsiteX7" fmla="*/ 2649000 w 4859466"/>
              <a:gd name="connsiteY7" fmla="*/ -2 h 5536260"/>
              <a:gd name="connsiteX0" fmla="*/ 2780481 w 4861205"/>
              <a:gd name="connsiteY0" fmla="*/ -2 h 5864449"/>
              <a:gd name="connsiteX1" fmla="*/ 4737647 w 4861205"/>
              <a:gd name="connsiteY1" fmla="*/ 2234093 h 5864449"/>
              <a:gd name="connsiteX2" fmla="*/ 4452769 w 4861205"/>
              <a:gd name="connsiteY2" fmla="*/ 4137274 h 5864449"/>
              <a:gd name="connsiteX3" fmla="*/ 3069205 w 4861205"/>
              <a:gd name="connsiteY3" fmla="*/ 5819190 h 5864449"/>
              <a:gd name="connsiteX4" fmla="*/ 1076274 w 4861205"/>
              <a:gd name="connsiteY4" fmla="*/ 4985423 h 5864449"/>
              <a:gd name="connsiteX5" fmla="*/ 35098 w 4861205"/>
              <a:gd name="connsiteY5" fmla="*/ 3323852 h 5864449"/>
              <a:gd name="connsiteX6" fmla="*/ 593876 w 4861205"/>
              <a:gd name="connsiteY6" fmla="*/ 1134043 h 5864449"/>
              <a:gd name="connsiteX7" fmla="*/ 2780481 w 4861205"/>
              <a:gd name="connsiteY7" fmla="*/ -2 h 586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1205" h="5864449">
                <a:moveTo>
                  <a:pt x="2780481" y="-2"/>
                </a:moveTo>
                <a:cubicBezTo>
                  <a:pt x="3471109" y="183340"/>
                  <a:pt x="4437309" y="1599245"/>
                  <a:pt x="4737647" y="2234093"/>
                </a:cubicBezTo>
                <a:cubicBezTo>
                  <a:pt x="5037985" y="2868941"/>
                  <a:pt x="4730843" y="3539758"/>
                  <a:pt x="4452769" y="4137274"/>
                </a:cubicBezTo>
                <a:cubicBezTo>
                  <a:pt x="4174695" y="4734790"/>
                  <a:pt x="3382031" y="5704221"/>
                  <a:pt x="3069205" y="5819190"/>
                </a:cubicBezTo>
                <a:cubicBezTo>
                  <a:pt x="2358359" y="6040255"/>
                  <a:pt x="1581959" y="5401313"/>
                  <a:pt x="1076274" y="4985423"/>
                </a:cubicBezTo>
                <a:cubicBezTo>
                  <a:pt x="570590" y="4569533"/>
                  <a:pt x="146935" y="3953087"/>
                  <a:pt x="35098" y="3323852"/>
                </a:cubicBezTo>
                <a:cubicBezTo>
                  <a:pt x="-92687" y="2646770"/>
                  <a:pt x="136312" y="1688019"/>
                  <a:pt x="593876" y="1134043"/>
                </a:cubicBezTo>
                <a:cubicBezTo>
                  <a:pt x="1051440" y="580067"/>
                  <a:pt x="2127808" y="30746"/>
                  <a:pt x="2780481" y="-2"/>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27">
            <a:extLst>
              <a:ext uri="{FF2B5EF4-FFF2-40B4-BE49-F238E27FC236}">
                <a16:creationId xmlns:a16="http://schemas.microsoft.com/office/drawing/2014/main" id="{38505720-2558-A390-8612-99A55D48F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320892">
            <a:off x="11193220" y="1266534"/>
            <a:ext cx="1341234" cy="443910"/>
          </a:xfrm>
          <a:custGeom>
            <a:avLst/>
            <a:gdLst>
              <a:gd name="connsiteX0" fmla="*/ 0 w 1341234"/>
              <a:gd name="connsiteY0" fmla="*/ 254220 h 443910"/>
              <a:gd name="connsiteX1" fmla="*/ 406601 w 1341234"/>
              <a:gd name="connsiteY1" fmla="*/ 0 h 443910"/>
              <a:gd name="connsiteX2" fmla="*/ 457611 w 1341234"/>
              <a:gd name="connsiteY2" fmla="*/ 13676 h 443910"/>
              <a:gd name="connsiteX3" fmla="*/ 1341234 w 1341234"/>
              <a:gd name="connsiteY3" fmla="*/ 259580 h 443910"/>
              <a:gd name="connsiteX4" fmla="*/ 1301190 w 1341234"/>
              <a:gd name="connsiteY4" fmla="*/ 443736 h 443910"/>
              <a:gd name="connsiteX5" fmla="*/ 359344 w 1341234"/>
              <a:gd name="connsiteY5" fmla="*/ 311216 h 443910"/>
              <a:gd name="connsiteX6" fmla="*/ 47147 w 1341234"/>
              <a:gd name="connsiteY6" fmla="*/ 262014 h 443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234" h="443910">
                <a:moveTo>
                  <a:pt x="0" y="254220"/>
                </a:moveTo>
                <a:lnTo>
                  <a:pt x="406601" y="0"/>
                </a:lnTo>
                <a:lnTo>
                  <a:pt x="457611" y="13676"/>
                </a:lnTo>
                <a:cubicBezTo>
                  <a:pt x="858001" y="120586"/>
                  <a:pt x="1311317" y="239969"/>
                  <a:pt x="1341234" y="259580"/>
                </a:cubicBezTo>
                <a:cubicBezTo>
                  <a:pt x="1337155" y="299693"/>
                  <a:pt x="1315377" y="449736"/>
                  <a:pt x="1301190" y="443736"/>
                </a:cubicBezTo>
                <a:cubicBezTo>
                  <a:pt x="1267732" y="445553"/>
                  <a:pt x="557777" y="378967"/>
                  <a:pt x="359344" y="311216"/>
                </a:cubicBezTo>
                <a:cubicBezTo>
                  <a:pt x="245881" y="291075"/>
                  <a:pt x="140295" y="276238"/>
                  <a:pt x="47147" y="262014"/>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F720743B-9C97-37DF-D56A-D2A9E750BD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320892">
            <a:off x="11193220" y="1266534"/>
            <a:ext cx="1341234" cy="443910"/>
          </a:xfrm>
          <a:custGeom>
            <a:avLst/>
            <a:gdLst>
              <a:gd name="connsiteX0" fmla="*/ 0 w 1341234"/>
              <a:gd name="connsiteY0" fmla="*/ 254220 h 443910"/>
              <a:gd name="connsiteX1" fmla="*/ 406601 w 1341234"/>
              <a:gd name="connsiteY1" fmla="*/ 0 h 443910"/>
              <a:gd name="connsiteX2" fmla="*/ 457611 w 1341234"/>
              <a:gd name="connsiteY2" fmla="*/ 13676 h 443910"/>
              <a:gd name="connsiteX3" fmla="*/ 1341234 w 1341234"/>
              <a:gd name="connsiteY3" fmla="*/ 259580 h 443910"/>
              <a:gd name="connsiteX4" fmla="*/ 1301190 w 1341234"/>
              <a:gd name="connsiteY4" fmla="*/ 443736 h 443910"/>
              <a:gd name="connsiteX5" fmla="*/ 359344 w 1341234"/>
              <a:gd name="connsiteY5" fmla="*/ 311216 h 443910"/>
              <a:gd name="connsiteX6" fmla="*/ 47147 w 1341234"/>
              <a:gd name="connsiteY6" fmla="*/ 262014 h 443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234" h="443910">
                <a:moveTo>
                  <a:pt x="0" y="254220"/>
                </a:moveTo>
                <a:lnTo>
                  <a:pt x="406601" y="0"/>
                </a:lnTo>
                <a:lnTo>
                  <a:pt x="457611" y="13676"/>
                </a:lnTo>
                <a:cubicBezTo>
                  <a:pt x="858001" y="120586"/>
                  <a:pt x="1311317" y="239969"/>
                  <a:pt x="1341234" y="259580"/>
                </a:cubicBezTo>
                <a:cubicBezTo>
                  <a:pt x="1337155" y="299693"/>
                  <a:pt x="1315377" y="449736"/>
                  <a:pt x="1301190" y="443736"/>
                </a:cubicBezTo>
                <a:cubicBezTo>
                  <a:pt x="1267732" y="445553"/>
                  <a:pt x="557777" y="378967"/>
                  <a:pt x="359344" y="311216"/>
                </a:cubicBezTo>
                <a:cubicBezTo>
                  <a:pt x="245881" y="291075"/>
                  <a:pt x="140295" y="276238"/>
                  <a:pt x="47147" y="262014"/>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39C3539A-A126-556F-3B61-690C785C75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842612" flipH="1" flipV="1">
            <a:off x="10382778" y="58162"/>
            <a:ext cx="944833" cy="904406"/>
          </a:xfrm>
          <a:custGeom>
            <a:avLst/>
            <a:gdLst>
              <a:gd name="connsiteX0" fmla="*/ 886520 w 1083994"/>
              <a:gd name="connsiteY0" fmla="*/ 0 h 1037613"/>
              <a:gd name="connsiteX1" fmla="*/ 990233 w 1083994"/>
              <a:gd name="connsiteY1" fmla="*/ 29654 h 1037613"/>
              <a:gd name="connsiteX2" fmla="*/ 993535 w 1083994"/>
              <a:gd name="connsiteY2" fmla="*/ 43082 h 1037613"/>
              <a:gd name="connsiteX3" fmla="*/ 1051675 w 1083994"/>
              <a:gd name="connsiteY3" fmla="*/ 356973 h 1037613"/>
              <a:gd name="connsiteX4" fmla="*/ 1083975 w 1083994"/>
              <a:gd name="connsiteY4" fmla="*/ 602023 h 1037613"/>
              <a:gd name="connsiteX5" fmla="*/ 966613 w 1083994"/>
              <a:gd name="connsiteY5" fmla="*/ 901753 h 1037613"/>
              <a:gd name="connsiteX6" fmla="*/ 713135 w 1083994"/>
              <a:gd name="connsiteY6" fmla="*/ 1026319 h 1037613"/>
              <a:gd name="connsiteX7" fmla="*/ 318855 w 1083994"/>
              <a:gd name="connsiteY7" fmla="*/ 989106 h 1037613"/>
              <a:gd name="connsiteX8" fmla="*/ 128776 w 1083994"/>
              <a:gd name="connsiteY8" fmla="*/ 649273 h 1037613"/>
              <a:gd name="connsiteX9" fmla="*/ 0 w 1083994"/>
              <a:gd name="connsiteY9" fmla="*/ 49738 h 1037613"/>
              <a:gd name="connsiteX10" fmla="*/ 620956 w 1083994"/>
              <a:gd name="connsiteY10" fmla="*/ 642355 h 1037613"/>
              <a:gd name="connsiteX11" fmla="*/ 886064 w 1083994"/>
              <a:gd name="connsiteY11" fmla="*/ 1039 h 103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3994" h="1037613">
                <a:moveTo>
                  <a:pt x="886520" y="0"/>
                </a:moveTo>
                <a:lnTo>
                  <a:pt x="990233" y="29654"/>
                </a:lnTo>
                <a:lnTo>
                  <a:pt x="993535" y="43082"/>
                </a:lnTo>
                <a:cubicBezTo>
                  <a:pt x="1016489" y="140998"/>
                  <a:pt x="1041157" y="264776"/>
                  <a:pt x="1051675" y="356973"/>
                </a:cubicBezTo>
                <a:lnTo>
                  <a:pt x="1083975" y="602023"/>
                </a:lnTo>
                <a:cubicBezTo>
                  <a:pt x="1084789" y="765231"/>
                  <a:pt x="1059669" y="806637"/>
                  <a:pt x="966613" y="901753"/>
                </a:cubicBezTo>
                <a:cubicBezTo>
                  <a:pt x="910153" y="966250"/>
                  <a:pt x="821095" y="1011760"/>
                  <a:pt x="713135" y="1026319"/>
                </a:cubicBezTo>
                <a:cubicBezTo>
                  <a:pt x="605175" y="1040878"/>
                  <a:pt x="416248" y="1051946"/>
                  <a:pt x="318855" y="989106"/>
                </a:cubicBezTo>
                <a:cubicBezTo>
                  <a:pt x="221462" y="926265"/>
                  <a:pt x="147001" y="727446"/>
                  <a:pt x="128776" y="649273"/>
                </a:cubicBezTo>
                <a:cubicBezTo>
                  <a:pt x="93895" y="519198"/>
                  <a:pt x="28063" y="235695"/>
                  <a:pt x="0" y="49738"/>
                </a:cubicBezTo>
                <a:cubicBezTo>
                  <a:pt x="152500" y="20987"/>
                  <a:pt x="429040" y="429202"/>
                  <a:pt x="620956" y="642355"/>
                </a:cubicBezTo>
                <a:cubicBezTo>
                  <a:pt x="695371" y="468649"/>
                  <a:pt x="814439" y="166732"/>
                  <a:pt x="886064" y="1039"/>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4" name="Freeform: Shape 33">
            <a:extLst>
              <a:ext uri="{FF2B5EF4-FFF2-40B4-BE49-F238E27FC236}">
                <a16:creationId xmlns:a16="http://schemas.microsoft.com/office/drawing/2014/main" id="{E5089FB1-F28D-0DD0-436F-D094F3C82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842612" flipH="1" flipV="1">
            <a:off x="10382780" y="58161"/>
            <a:ext cx="944832" cy="904404"/>
          </a:xfrm>
          <a:custGeom>
            <a:avLst/>
            <a:gdLst>
              <a:gd name="connsiteX0" fmla="*/ 886519 w 1083994"/>
              <a:gd name="connsiteY0" fmla="*/ 0 h 1037611"/>
              <a:gd name="connsiteX1" fmla="*/ 990233 w 1083994"/>
              <a:gd name="connsiteY1" fmla="*/ 29654 h 1037611"/>
              <a:gd name="connsiteX2" fmla="*/ 993535 w 1083994"/>
              <a:gd name="connsiteY2" fmla="*/ 43080 h 1037611"/>
              <a:gd name="connsiteX3" fmla="*/ 1051675 w 1083994"/>
              <a:gd name="connsiteY3" fmla="*/ 356971 h 1037611"/>
              <a:gd name="connsiteX4" fmla="*/ 1083975 w 1083994"/>
              <a:gd name="connsiteY4" fmla="*/ 602021 h 1037611"/>
              <a:gd name="connsiteX5" fmla="*/ 966613 w 1083994"/>
              <a:gd name="connsiteY5" fmla="*/ 901751 h 1037611"/>
              <a:gd name="connsiteX6" fmla="*/ 713135 w 1083994"/>
              <a:gd name="connsiteY6" fmla="*/ 1026317 h 1037611"/>
              <a:gd name="connsiteX7" fmla="*/ 318855 w 1083994"/>
              <a:gd name="connsiteY7" fmla="*/ 989104 h 1037611"/>
              <a:gd name="connsiteX8" fmla="*/ 128776 w 1083994"/>
              <a:gd name="connsiteY8" fmla="*/ 649271 h 1037611"/>
              <a:gd name="connsiteX9" fmla="*/ 0 w 1083994"/>
              <a:gd name="connsiteY9" fmla="*/ 49736 h 1037611"/>
              <a:gd name="connsiteX10" fmla="*/ 620956 w 1083994"/>
              <a:gd name="connsiteY10" fmla="*/ 642353 h 1037611"/>
              <a:gd name="connsiteX11" fmla="*/ 886064 w 1083994"/>
              <a:gd name="connsiteY11" fmla="*/ 1037 h 103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3994" h="1037611">
                <a:moveTo>
                  <a:pt x="886519" y="0"/>
                </a:moveTo>
                <a:lnTo>
                  <a:pt x="990233" y="29654"/>
                </a:lnTo>
                <a:lnTo>
                  <a:pt x="993535" y="43080"/>
                </a:lnTo>
                <a:cubicBezTo>
                  <a:pt x="1016489" y="140996"/>
                  <a:pt x="1041157" y="264774"/>
                  <a:pt x="1051675" y="356971"/>
                </a:cubicBezTo>
                <a:lnTo>
                  <a:pt x="1083975" y="602021"/>
                </a:lnTo>
                <a:cubicBezTo>
                  <a:pt x="1084789" y="765229"/>
                  <a:pt x="1059669" y="806635"/>
                  <a:pt x="966613" y="901751"/>
                </a:cubicBezTo>
                <a:cubicBezTo>
                  <a:pt x="910153" y="966248"/>
                  <a:pt x="821095" y="1011758"/>
                  <a:pt x="713135" y="1026317"/>
                </a:cubicBezTo>
                <a:cubicBezTo>
                  <a:pt x="605175" y="1040876"/>
                  <a:pt x="416248" y="1051944"/>
                  <a:pt x="318855" y="989104"/>
                </a:cubicBezTo>
                <a:cubicBezTo>
                  <a:pt x="221462" y="926263"/>
                  <a:pt x="147001" y="727444"/>
                  <a:pt x="128776" y="649271"/>
                </a:cubicBezTo>
                <a:cubicBezTo>
                  <a:pt x="93895" y="519196"/>
                  <a:pt x="28063" y="235693"/>
                  <a:pt x="0" y="49736"/>
                </a:cubicBezTo>
                <a:cubicBezTo>
                  <a:pt x="152500" y="20985"/>
                  <a:pt x="429040" y="429200"/>
                  <a:pt x="620956" y="642353"/>
                </a:cubicBezTo>
                <a:cubicBezTo>
                  <a:pt x="695371" y="468647"/>
                  <a:pt x="814439" y="166730"/>
                  <a:pt x="886064" y="103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Content Placeholder 7">
            <a:extLst>
              <a:ext uri="{FF2B5EF4-FFF2-40B4-BE49-F238E27FC236}">
                <a16:creationId xmlns:a16="http://schemas.microsoft.com/office/drawing/2014/main" id="{2C407C96-388B-999A-DC5E-29030B04D8A5}"/>
              </a:ext>
            </a:extLst>
          </p:cNvPr>
          <p:cNvSpPr>
            <a:spLocks noGrp="1"/>
          </p:cNvSpPr>
          <p:nvPr>
            <p:ph idx="1"/>
          </p:nvPr>
        </p:nvSpPr>
        <p:spPr>
          <a:xfrm>
            <a:off x="6007828" y="2086880"/>
            <a:ext cx="5835616" cy="5648280"/>
          </a:xfrm>
        </p:spPr>
        <p:txBody>
          <a:bodyPr>
            <a:normAutofit/>
          </a:bodyPr>
          <a:lstStyle/>
          <a:p>
            <a:r>
              <a:rPr lang="en-US" sz="3200" dirty="0">
                <a:solidFill>
                  <a:schemeClr val="tx2"/>
                </a:solidFill>
              </a:rPr>
              <a:t>Different worlds</a:t>
            </a:r>
          </a:p>
          <a:p>
            <a:r>
              <a:rPr lang="en-US" sz="3200" dirty="0">
                <a:solidFill>
                  <a:schemeClr val="tx2"/>
                </a:solidFill>
              </a:rPr>
              <a:t>Managing trust</a:t>
            </a:r>
          </a:p>
          <a:p>
            <a:r>
              <a:rPr lang="en-US" sz="3200" dirty="0">
                <a:solidFill>
                  <a:schemeClr val="tx2"/>
                </a:solidFill>
              </a:rPr>
              <a:t>Timing and </a:t>
            </a:r>
            <a:r>
              <a:rPr lang="en-US" sz="3200" dirty="0" err="1">
                <a:solidFill>
                  <a:schemeClr val="tx2"/>
                </a:solidFill>
              </a:rPr>
              <a:t>rigour</a:t>
            </a:r>
            <a:r>
              <a:rPr lang="en-US" sz="3200" dirty="0">
                <a:solidFill>
                  <a:schemeClr val="tx2"/>
                </a:solidFill>
              </a:rPr>
              <a:t> of academic analysis</a:t>
            </a:r>
          </a:p>
          <a:p>
            <a:r>
              <a:rPr lang="en-US" sz="3200" dirty="0">
                <a:solidFill>
                  <a:schemeClr val="tx2"/>
                </a:solidFill>
              </a:rPr>
              <a:t>Managing secrecy and offering insight</a:t>
            </a:r>
          </a:p>
          <a:p>
            <a:r>
              <a:rPr lang="en-US" sz="3200" dirty="0">
                <a:solidFill>
                  <a:schemeClr val="tx2"/>
                </a:solidFill>
              </a:rPr>
              <a:t>Craft and science meets as equal knowledge</a:t>
            </a:r>
          </a:p>
          <a:p>
            <a:pPr marL="0" indent="0">
              <a:buNone/>
            </a:pPr>
            <a:endParaRPr lang="en-US" sz="1200" dirty="0">
              <a:solidFill>
                <a:schemeClr val="tx2"/>
              </a:solidFill>
            </a:endParaRPr>
          </a:p>
        </p:txBody>
      </p:sp>
      <p:sp>
        <p:nvSpPr>
          <p:cNvPr id="4" name="Slide Number Placeholder 3">
            <a:extLst>
              <a:ext uri="{FF2B5EF4-FFF2-40B4-BE49-F238E27FC236}">
                <a16:creationId xmlns:a16="http://schemas.microsoft.com/office/drawing/2014/main" id="{3B770EA2-7994-01F0-C59B-BF20D8A8464D}"/>
              </a:ext>
            </a:extLst>
          </p:cNvPr>
          <p:cNvSpPr>
            <a:spLocks noGrp="1"/>
          </p:cNvSpPr>
          <p:nvPr>
            <p:ph type="sldNum" sz="quarter" idx="12"/>
          </p:nvPr>
        </p:nvSpPr>
        <p:spPr>
          <a:xfrm>
            <a:off x="11445238" y="6356350"/>
            <a:ext cx="548640" cy="365125"/>
          </a:xfrm>
        </p:spPr>
        <p:txBody>
          <a:bodyPr>
            <a:normAutofit/>
          </a:bodyPr>
          <a:lstStyle/>
          <a:p>
            <a:pPr>
              <a:spcAft>
                <a:spcPts val="600"/>
              </a:spcAft>
            </a:pPr>
            <a:fld id="{73B850FF-6169-4056-8077-06FFA93A5366}" type="slidenum">
              <a:rPr lang="en-US">
                <a:solidFill>
                  <a:schemeClr val="tx2"/>
                </a:solidFill>
              </a:rPr>
              <a:pPr>
                <a:spcAft>
                  <a:spcPts val="600"/>
                </a:spcAft>
              </a:pPr>
              <a:t>2</a:t>
            </a:fld>
            <a:endParaRPr lang="en-US">
              <a:solidFill>
                <a:schemeClr val="tx2"/>
              </a:solidFill>
            </a:endParaRPr>
          </a:p>
        </p:txBody>
      </p:sp>
    </p:spTree>
    <p:extLst>
      <p:ext uri="{BB962C8B-B14F-4D97-AF65-F5344CB8AC3E}">
        <p14:creationId xmlns:p14="http://schemas.microsoft.com/office/powerpoint/2010/main" val="36764858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5DB3719-6FDC-4E5D-891D-FF40B7300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A55DDE7-AB5A-F719-D933-A78791AD04D0}"/>
              </a:ext>
            </a:extLst>
          </p:cNvPr>
          <p:cNvSpPr>
            <a:spLocks noGrp="1"/>
          </p:cNvSpPr>
          <p:nvPr>
            <p:ph type="title"/>
          </p:nvPr>
        </p:nvSpPr>
        <p:spPr>
          <a:xfrm>
            <a:off x="838200" y="365125"/>
            <a:ext cx="10515600" cy="1325563"/>
          </a:xfrm>
        </p:spPr>
        <p:txBody>
          <a:bodyPr>
            <a:normAutofit/>
          </a:bodyPr>
          <a:lstStyle/>
          <a:p>
            <a:r>
              <a:rPr lang="en-US" sz="5400"/>
              <a:t>Challenges ahead </a:t>
            </a:r>
          </a:p>
        </p:txBody>
      </p:sp>
      <p:sp>
        <p:nvSpPr>
          <p:cNvPr id="12" name="sketch line">
            <a:extLst>
              <a:ext uri="{FF2B5EF4-FFF2-40B4-BE49-F238E27FC236}">
                <a16:creationId xmlns:a16="http://schemas.microsoft.com/office/drawing/2014/main" id="{E0CBAC23-2E3F-4A90-BA59-F8299F6A5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1865313"/>
            <a:ext cx="10424160" cy="18288"/>
          </a:xfrm>
          <a:custGeom>
            <a:avLst/>
            <a:gdLst>
              <a:gd name="connsiteX0" fmla="*/ 0 w 10424160"/>
              <a:gd name="connsiteY0" fmla="*/ 0 h 18288"/>
              <a:gd name="connsiteX1" fmla="*/ 903427 w 10424160"/>
              <a:gd name="connsiteY1" fmla="*/ 0 h 18288"/>
              <a:gd name="connsiteX2" fmla="*/ 1389888 w 10424160"/>
              <a:gd name="connsiteY2" fmla="*/ 0 h 18288"/>
              <a:gd name="connsiteX3" fmla="*/ 2189074 w 10424160"/>
              <a:gd name="connsiteY3" fmla="*/ 0 h 18288"/>
              <a:gd name="connsiteX4" fmla="*/ 2675534 w 10424160"/>
              <a:gd name="connsiteY4" fmla="*/ 0 h 18288"/>
              <a:gd name="connsiteX5" fmla="*/ 3370478 w 10424160"/>
              <a:gd name="connsiteY5" fmla="*/ 0 h 18288"/>
              <a:gd name="connsiteX6" fmla="*/ 4169664 w 10424160"/>
              <a:gd name="connsiteY6" fmla="*/ 0 h 18288"/>
              <a:gd name="connsiteX7" fmla="*/ 4551883 w 10424160"/>
              <a:gd name="connsiteY7" fmla="*/ 0 h 18288"/>
              <a:gd name="connsiteX8" fmla="*/ 4934102 w 10424160"/>
              <a:gd name="connsiteY8" fmla="*/ 0 h 18288"/>
              <a:gd name="connsiteX9" fmla="*/ 5837530 w 10424160"/>
              <a:gd name="connsiteY9" fmla="*/ 0 h 18288"/>
              <a:gd name="connsiteX10" fmla="*/ 6532474 w 10424160"/>
              <a:gd name="connsiteY10" fmla="*/ 0 h 18288"/>
              <a:gd name="connsiteX11" fmla="*/ 6914693 w 10424160"/>
              <a:gd name="connsiteY11" fmla="*/ 0 h 18288"/>
              <a:gd name="connsiteX12" fmla="*/ 7609637 w 10424160"/>
              <a:gd name="connsiteY12" fmla="*/ 0 h 18288"/>
              <a:gd name="connsiteX13" fmla="*/ 8513064 w 10424160"/>
              <a:gd name="connsiteY13" fmla="*/ 0 h 18288"/>
              <a:gd name="connsiteX14" fmla="*/ 9103766 w 10424160"/>
              <a:gd name="connsiteY14" fmla="*/ 0 h 18288"/>
              <a:gd name="connsiteX15" fmla="*/ 9694469 w 10424160"/>
              <a:gd name="connsiteY15" fmla="*/ 0 h 18288"/>
              <a:gd name="connsiteX16" fmla="*/ 10424160 w 10424160"/>
              <a:gd name="connsiteY16" fmla="*/ 0 h 18288"/>
              <a:gd name="connsiteX17" fmla="*/ 10424160 w 10424160"/>
              <a:gd name="connsiteY17" fmla="*/ 18288 h 18288"/>
              <a:gd name="connsiteX18" fmla="*/ 9729216 w 10424160"/>
              <a:gd name="connsiteY18" fmla="*/ 18288 h 18288"/>
              <a:gd name="connsiteX19" fmla="*/ 8930030 w 10424160"/>
              <a:gd name="connsiteY19" fmla="*/ 18288 h 18288"/>
              <a:gd name="connsiteX20" fmla="*/ 8130845 w 10424160"/>
              <a:gd name="connsiteY20" fmla="*/ 18288 h 18288"/>
              <a:gd name="connsiteX21" fmla="*/ 7644384 w 10424160"/>
              <a:gd name="connsiteY21" fmla="*/ 18288 h 18288"/>
              <a:gd name="connsiteX22" fmla="*/ 6740957 w 10424160"/>
              <a:gd name="connsiteY22" fmla="*/ 18288 h 18288"/>
              <a:gd name="connsiteX23" fmla="*/ 6046013 w 10424160"/>
              <a:gd name="connsiteY23" fmla="*/ 18288 h 18288"/>
              <a:gd name="connsiteX24" fmla="*/ 5663794 w 10424160"/>
              <a:gd name="connsiteY24" fmla="*/ 18288 h 18288"/>
              <a:gd name="connsiteX25" fmla="*/ 4968850 w 10424160"/>
              <a:gd name="connsiteY25" fmla="*/ 18288 h 18288"/>
              <a:gd name="connsiteX26" fmla="*/ 4378147 w 10424160"/>
              <a:gd name="connsiteY26" fmla="*/ 18288 h 18288"/>
              <a:gd name="connsiteX27" fmla="*/ 3787445 w 10424160"/>
              <a:gd name="connsiteY27" fmla="*/ 18288 h 18288"/>
              <a:gd name="connsiteX28" fmla="*/ 3196742 w 10424160"/>
              <a:gd name="connsiteY28" fmla="*/ 18288 h 18288"/>
              <a:gd name="connsiteX29" fmla="*/ 2606040 w 10424160"/>
              <a:gd name="connsiteY29" fmla="*/ 18288 h 18288"/>
              <a:gd name="connsiteX30" fmla="*/ 1806854 w 10424160"/>
              <a:gd name="connsiteY30" fmla="*/ 18288 h 18288"/>
              <a:gd name="connsiteX31" fmla="*/ 1111910 w 10424160"/>
              <a:gd name="connsiteY31" fmla="*/ 18288 h 18288"/>
              <a:gd name="connsiteX32" fmla="*/ 729691 w 10424160"/>
              <a:gd name="connsiteY32" fmla="*/ 18288 h 18288"/>
              <a:gd name="connsiteX33" fmla="*/ 0 w 10424160"/>
              <a:gd name="connsiteY33" fmla="*/ 18288 h 18288"/>
              <a:gd name="connsiteX34" fmla="*/ 0 w 10424160"/>
              <a:gd name="connsiteY3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4160" h="18288" fill="none" extrusionOk="0">
                <a:moveTo>
                  <a:pt x="0" y="0"/>
                </a:moveTo>
                <a:cubicBezTo>
                  <a:pt x="251416" y="-3874"/>
                  <a:pt x="479411" y="-20508"/>
                  <a:pt x="903427" y="0"/>
                </a:cubicBezTo>
                <a:cubicBezTo>
                  <a:pt x="1327443" y="20508"/>
                  <a:pt x="1177990" y="-7387"/>
                  <a:pt x="1389888" y="0"/>
                </a:cubicBezTo>
                <a:cubicBezTo>
                  <a:pt x="1601786" y="7387"/>
                  <a:pt x="1928602" y="-6697"/>
                  <a:pt x="2189074" y="0"/>
                </a:cubicBezTo>
                <a:cubicBezTo>
                  <a:pt x="2449546" y="6697"/>
                  <a:pt x="2440085" y="-21144"/>
                  <a:pt x="2675534" y="0"/>
                </a:cubicBezTo>
                <a:cubicBezTo>
                  <a:pt x="2910983" y="21144"/>
                  <a:pt x="3026158" y="-11124"/>
                  <a:pt x="3370478" y="0"/>
                </a:cubicBezTo>
                <a:cubicBezTo>
                  <a:pt x="3714798" y="11124"/>
                  <a:pt x="3864539" y="-10660"/>
                  <a:pt x="4169664" y="0"/>
                </a:cubicBezTo>
                <a:cubicBezTo>
                  <a:pt x="4474789" y="10660"/>
                  <a:pt x="4471218" y="16488"/>
                  <a:pt x="4551883" y="0"/>
                </a:cubicBezTo>
                <a:cubicBezTo>
                  <a:pt x="4632548" y="-16488"/>
                  <a:pt x="4786830" y="7986"/>
                  <a:pt x="4934102" y="0"/>
                </a:cubicBezTo>
                <a:cubicBezTo>
                  <a:pt x="5081374" y="-7986"/>
                  <a:pt x="5575881" y="-33003"/>
                  <a:pt x="5837530" y="0"/>
                </a:cubicBezTo>
                <a:cubicBezTo>
                  <a:pt x="6099179" y="33003"/>
                  <a:pt x="6305895" y="14170"/>
                  <a:pt x="6532474" y="0"/>
                </a:cubicBezTo>
                <a:cubicBezTo>
                  <a:pt x="6759053" y="-14170"/>
                  <a:pt x="6726707" y="16121"/>
                  <a:pt x="6914693" y="0"/>
                </a:cubicBezTo>
                <a:cubicBezTo>
                  <a:pt x="7102679" y="-16121"/>
                  <a:pt x="7397857" y="32594"/>
                  <a:pt x="7609637" y="0"/>
                </a:cubicBezTo>
                <a:cubicBezTo>
                  <a:pt x="7821417" y="-32594"/>
                  <a:pt x="8141235" y="-3745"/>
                  <a:pt x="8513064" y="0"/>
                </a:cubicBezTo>
                <a:cubicBezTo>
                  <a:pt x="8884893" y="3745"/>
                  <a:pt x="8877548" y="3359"/>
                  <a:pt x="9103766" y="0"/>
                </a:cubicBezTo>
                <a:cubicBezTo>
                  <a:pt x="9329984" y="-3359"/>
                  <a:pt x="9545570" y="-17843"/>
                  <a:pt x="9694469" y="0"/>
                </a:cubicBezTo>
                <a:cubicBezTo>
                  <a:pt x="9843368" y="17843"/>
                  <a:pt x="10162477" y="-1217"/>
                  <a:pt x="10424160" y="0"/>
                </a:cubicBezTo>
                <a:cubicBezTo>
                  <a:pt x="10424498" y="7640"/>
                  <a:pt x="10423710" y="11289"/>
                  <a:pt x="10424160" y="18288"/>
                </a:cubicBezTo>
                <a:cubicBezTo>
                  <a:pt x="10184680" y="20716"/>
                  <a:pt x="10034768" y="-9357"/>
                  <a:pt x="9729216" y="18288"/>
                </a:cubicBezTo>
                <a:cubicBezTo>
                  <a:pt x="9423664" y="45933"/>
                  <a:pt x="9309220" y="36372"/>
                  <a:pt x="8930030" y="18288"/>
                </a:cubicBezTo>
                <a:cubicBezTo>
                  <a:pt x="8550840" y="204"/>
                  <a:pt x="8513376" y="34707"/>
                  <a:pt x="8130845" y="18288"/>
                </a:cubicBezTo>
                <a:cubicBezTo>
                  <a:pt x="7748315" y="1869"/>
                  <a:pt x="7864674" y="19659"/>
                  <a:pt x="7644384" y="18288"/>
                </a:cubicBezTo>
                <a:cubicBezTo>
                  <a:pt x="7424094" y="16917"/>
                  <a:pt x="6947001" y="55680"/>
                  <a:pt x="6740957" y="18288"/>
                </a:cubicBezTo>
                <a:cubicBezTo>
                  <a:pt x="6534913" y="-19104"/>
                  <a:pt x="6313809" y="33391"/>
                  <a:pt x="6046013" y="18288"/>
                </a:cubicBezTo>
                <a:cubicBezTo>
                  <a:pt x="5778217" y="3185"/>
                  <a:pt x="5786775" y="1439"/>
                  <a:pt x="5663794" y="18288"/>
                </a:cubicBezTo>
                <a:cubicBezTo>
                  <a:pt x="5540813" y="35137"/>
                  <a:pt x="5204724" y="25434"/>
                  <a:pt x="4968850" y="18288"/>
                </a:cubicBezTo>
                <a:cubicBezTo>
                  <a:pt x="4732976" y="11142"/>
                  <a:pt x="4559928" y="34568"/>
                  <a:pt x="4378147" y="18288"/>
                </a:cubicBezTo>
                <a:cubicBezTo>
                  <a:pt x="4196366" y="2008"/>
                  <a:pt x="3992200" y="35409"/>
                  <a:pt x="3787445" y="18288"/>
                </a:cubicBezTo>
                <a:cubicBezTo>
                  <a:pt x="3582690" y="1167"/>
                  <a:pt x="3488876" y="-7583"/>
                  <a:pt x="3196742" y="18288"/>
                </a:cubicBezTo>
                <a:cubicBezTo>
                  <a:pt x="2904608" y="44159"/>
                  <a:pt x="2729828" y="45906"/>
                  <a:pt x="2606040" y="18288"/>
                </a:cubicBezTo>
                <a:cubicBezTo>
                  <a:pt x="2482252" y="-9330"/>
                  <a:pt x="2000672" y="-5498"/>
                  <a:pt x="1806854" y="18288"/>
                </a:cubicBezTo>
                <a:cubicBezTo>
                  <a:pt x="1613036" y="42074"/>
                  <a:pt x="1310933" y="-4240"/>
                  <a:pt x="1111910" y="18288"/>
                </a:cubicBezTo>
                <a:cubicBezTo>
                  <a:pt x="912887" y="40816"/>
                  <a:pt x="891560" y="1701"/>
                  <a:pt x="729691" y="18288"/>
                </a:cubicBezTo>
                <a:cubicBezTo>
                  <a:pt x="567822" y="34875"/>
                  <a:pt x="203025" y="34462"/>
                  <a:pt x="0" y="18288"/>
                </a:cubicBezTo>
                <a:cubicBezTo>
                  <a:pt x="-82" y="11708"/>
                  <a:pt x="-178" y="8956"/>
                  <a:pt x="0" y="0"/>
                </a:cubicBezTo>
                <a:close/>
              </a:path>
              <a:path w="10424160" h="18288" stroke="0" extrusionOk="0">
                <a:moveTo>
                  <a:pt x="0" y="0"/>
                </a:moveTo>
                <a:cubicBezTo>
                  <a:pt x="119910" y="17195"/>
                  <a:pt x="345032" y="1652"/>
                  <a:pt x="590702" y="0"/>
                </a:cubicBezTo>
                <a:cubicBezTo>
                  <a:pt x="836372" y="-1652"/>
                  <a:pt x="830717" y="-10944"/>
                  <a:pt x="972922" y="0"/>
                </a:cubicBezTo>
                <a:cubicBezTo>
                  <a:pt x="1115127" y="10944"/>
                  <a:pt x="1638708" y="17269"/>
                  <a:pt x="1876349" y="0"/>
                </a:cubicBezTo>
                <a:cubicBezTo>
                  <a:pt x="2113990" y="-17269"/>
                  <a:pt x="2263529" y="27642"/>
                  <a:pt x="2467051" y="0"/>
                </a:cubicBezTo>
                <a:cubicBezTo>
                  <a:pt x="2670573" y="-27642"/>
                  <a:pt x="2867743" y="-1552"/>
                  <a:pt x="3057754" y="0"/>
                </a:cubicBezTo>
                <a:cubicBezTo>
                  <a:pt x="3247765" y="1552"/>
                  <a:pt x="3729099" y="45169"/>
                  <a:pt x="3961181" y="0"/>
                </a:cubicBezTo>
                <a:cubicBezTo>
                  <a:pt x="4193263" y="-45169"/>
                  <a:pt x="4313735" y="4067"/>
                  <a:pt x="4447642" y="0"/>
                </a:cubicBezTo>
                <a:cubicBezTo>
                  <a:pt x="4581549" y="-4067"/>
                  <a:pt x="5123626" y="11867"/>
                  <a:pt x="5351069" y="0"/>
                </a:cubicBezTo>
                <a:cubicBezTo>
                  <a:pt x="5578512" y="-11867"/>
                  <a:pt x="6044105" y="-19983"/>
                  <a:pt x="6254496" y="0"/>
                </a:cubicBezTo>
                <a:cubicBezTo>
                  <a:pt x="6464887" y="19983"/>
                  <a:pt x="6664731" y="4232"/>
                  <a:pt x="6949440" y="0"/>
                </a:cubicBezTo>
                <a:cubicBezTo>
                  <a:pt x="7234149" y="-4232"/>
                  <a:pt x="7497205" y="28731"/>
                  <a:pt x="7852867" y="0"/>
                </a:cubicBezTo>
                <a:cubicBezTo>
                  <a:pt x="8208529" y="-28731"/>
                  <a:pt x="8287556" y="2616"/>
                  <a:pt x="8443570" y="0"/>
                </a:cubicBezTo>
                <a:cubicBezTo>
                  <a:pt x="8599584" y="-2616"/>
                  <a:pt x="8871283" y="-14113"/>
                  <a:pt x="9034272" y="0"/>
                </a:cubicBezTo>
                <a:cubicBezTo>
                  <a:pt x="9197261" y="14113"/>
                  <a:pt x="9604978" y="-35623"/>
                  <a:pt x="9833458" y="0"/>
                </a:cubicBezTo>
                <a:cubicBezTo>
                  <a:pt x="10061938" y="35623"/>
                  <a:pt x="10231944" y="-8194"/>
                  <a:pt x="10424160" y="0"/>
                </a:cubicBezTo>
                <a:cubicBezTo>
                  <a:pt x="10424285" y="4395"/>
                  <a:pt x="10424085" y="9776"/>
                  <a:pt x="10424160" y="18288"/>
                </a:cubicBezTo>
                <a:cubicBezTo>
                  <a:pt x="10058736" y="-5772"/>
                  <a:pt x="9942989" y="-18764"/>
                  <a:pt x="9624974" y="18288"/>
                </a:cubicBezTo>
                <a:cubicBezTo>
                  <a:pt x="9306959" y="55340"/>
                  <a:pt x="9229263" y="24995"/>
                  <a:pt x="8930030" y="18288"/>
                </a:cubicBezTo>
                <a:cubicBezTo>
                  <a:pt x="8630797" y="11581"/>
                  <a:pt x="8647263" y="10931"/>
                  <a:pt x="8547811" y="18288"/>
                </a:cubicBezTo>
                <a:cubicBezTo>
                  <a:pt x="8448359" y="25645"/>
                  <a:pt x="8173221" y="219"/>
                  <a:pt x="8061350" y="18288"/>
                </a:cubicBezTo>
                <a:cubicBezTo>
                  <a:pt x="7949479" y="36357"/>
                  <a:pt x="7437002" y="17516"/>
                  <a:pt x="7157923" y="18288"/>
                </a:cubicBezTo>
                <a:cubicBezTo>
                  <a:pt x="6878844" y="19060"/>
                  <a:pt x="6610241" y="8864"/>
                  <a:pt x="6462979" y="18288"/>
                </a:cubicBezTo>
                <a:cubicBezTo>
                  <a:pt x="6315717" y="27712"/>
                  <a:pt x="6124879" y="4989"/>
                  <a:pt x="5976518" y="18288"/>
                </a:cubicBezTo>
                <a:cubicBezTo>
                  <a:pt x="5828157" y="31587"/>
                  <a:pt x="5566880" y="7112"/>
                  <a:pt x="5281574" y="18288"/>
                </a:cubicBezTo>
                <a:cubicBezTo>
                  <a:pt x="4996268" y="29464"/>
                  <a:pt x="5085614" y="20493"/>
                  <a:pt x="4899355" y="18288"/>
                </a:cubicBezTo>
                <a:cubicBezTo>
                  <a:pt x="4713096" y="16083"/>
                  <a:pt x="4606138" y="34359"/>
                  <a:pt x="4517136" y="18288"/>
                </a:cubicBezTo>
                <a:cubicBezTo>
                  <a:pt x="4428134" y="2217"/>
                  <a:pt x="4125335" y="52414"/>
                  <a:pt x="3822192" y="18288"/>
                </a:cubicBezTo>
                <a:cubicBezTo>
                  <a:pt x="3519049" y="-15838"/>
                  <a:pt x="3453132" y="3859"/>
                  <a:pt x="3335731" y="18288"/>
                </a:cubicBezTo>
                <a:cubicBezTo>
                  <a:pt x="3218330" y="32717"/>
                  <a:pt x="2718749" y="-13936"/>
                  <a:pt x="2536546" y="18288"/>
                </a:cubicBezTo>
                <a:cubicBezTo>
                  <a:pt x="2354343" y="50512"/>
                  <a:pt x="2190669" y="3238"/>
                  <a:pt x="2050085" y="18288"/>
                </a:cubicBezTo>
                <a:cubicBezTo>
                  <a:pt x="1909501" y="33338"/>
                  <a:pt x="1520975" y="3062"/>
                  <a:pt x="1250899" y="18288"/>
                </a:cubicBezTo>
                <a:cubicBezTo>
                  <a:pt x="980823" y="33514"/>
                  <a:pt x="992936" y="28036"/>
                  <a:pt x="868680" y="18288"/>
                </a:cubicBezTo>
                <a:cubicBezTo>
                  <a:pt x="744424" y="8540"/>
                  <a:pt x="230364" y="33365"/>
                  <a:pt x="0" y="18288"/>
                </a:cubicBezTo>
                <a:cubicBezTo>
                  <a:pt x="-504" y="12101"/>
                  <a:pt x="-591" y="7719"/>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7548BE36-24AB-0E16-C6B3-BEAD898C8FEA}"/>
              </a:ext>
            </a:extLst>
          </p:cNvPr>
          <p:cNvSpPr>
            <a:spLocks noGrp="1"/>
          </p:cNvSpPr>
          <p:nvPr>
            <p:ph type="sldNum" sz="quarter" idx="12"/>
          </p:nvPr>
        </p:nvSpPr>
        <p:spPr>
          <a:xfrm>
            <a:off x="8610600" y="6356350"/>
            <a:ext cx="2743200" cy="365125"/>
          </a:xfrm>
        </p:spPr>
        <p:txBody>
          <a:bodyPr>
            <a:normAutofit/>
          </a:bodyPr>
          <a:lstStyle/>
          <a:p>
            <a:pPr>
              <a:spcAft>
                <a:spcPts val="600"/>
              </a:spcAft>
            </a:pPr>
            <a:fld id="{73B850FF-6169-4056-8077-06FFA93A5366}" type="slidenum">
              <a:rPr lang="en-US" smtClean="0"/>
              <a:pPr>
                <a:spcAft>
                  <a:spcPts val="600"/>
                </a:spcAft>
              </a:pPr>
              <a:t>20</a:t>
            </a:fld>
            <a:endParaRPr lang="en-US"/>
          </a:p>
        </p:txBody>
      </p:sp>
      <p:graphicFrame>
        <p:nvGraphicFramePr>
          <p:cNvPr id="6" name="Content Placeholder 2">
            <a:extLst>
              <a:ext uri="{FF2B5EF4-FFF2-40B4-BE49-F238E27FC236}">
                <a16:creationId xmlns:a16="http://schemas.microsoft.com/office/drawing/2014/main" id="{100C900F-EAAE-31E9-863D-70ACBFCF818C}"/>
              </a:ext>
            </a:extLst>
          </p:cNvPr>
          <p:cNvGraphicFramePr>
            <a:graphicFrameLocks noGrp="1"/>
          </p:cNvGraphicFramePr>
          <p:nvPr>
            <p:ph idx="1"/>
            <p:extLst>
              <p:ext uri="{D42A27DB-BD31-4B8C-83A1-F6EECF244321}">
                <p14:modId xmlns:p14="http://schemas.microsoft.com/office/powerpoint/2010/main" val="3826164195"/>
              </p:ext>
            </p:extLst>
          </p:nvPr>
        </p:nvGraphicFramePr>
        <p:xfrm>
          <a:off x="838200" y="2228087"/>
          <a:ext cx="10515600" cy="3948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213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A2813-EDA1-07E3-9FEB-312B7C6D619F}"/>
              </a:ext>
            </a:extLst>
          </p:cNvPr>
          <p:cNvSpPr>
            <a:spLocks noGrp="1"/>
          </p:cNvSpPr>
          <p:nvPr>
            <p:ph type="title"/>
          </p:nvPr>
        </p:nvSpPr>
        <p:spPr>
          <a:xfrm>
            <a:off x="6096000" y="-513790"/>
            <a:ext cx="4669410" cy="1588803"/>
          </a:xfrm>
        </p:spPr>
        <p:txBody>
          <a:bodyPr anchor="b">
            <a:normAutofit/>
          </a:bodyPr>
          <a:lstStyle/>
          <a:p>
            <a:r>
              <a:rPr lang="en-US" sz="3600" b="1" dirty="0">
                <a:solidFill>
                  <a:schemeClr val="tx2"/>
                </a:solidFill>
              </a:rPr>
              <a:t>Why collaborate?</a:t>
            </a:r>
          </a:p>
        </p:txBody>
      </p:sp>
      <p:pic>
        <p:nvPicPr>
          <p:cNvPr id="21" name="Picture 20" descr="Large skydiving group mid-air">
            <a:extLst>
              <a:ext uri="{FF2B5EF4-FFF2-40B4-BE49-F238E27FC236}">
                <a16:creationId xmlns:a16="http://schemas.microsoft.com/office/drawing/2014/main" id="{D6642670-151E-FAC1-2536-53C7E885DD9C}"/>
              </a:ext>
            </a:extLst>
          </p:cNvPr>
          <p:cNvPicPr>
            <a:picLocks noChangeAspect="1"/>
          </p:cNvPicPr>
          <p:nvPr/>
        </p:nvPicPr>
        <p:blipFill rotWithShape="1">
          <a:blip r:embed="rId2"/>
          <a:srcRect l="21246" r="22316" b="-1"/>
          <a:stretch/>
        </p:blipFill>
        <p:spPr>
          <a:xfrm>
            <a:off x="612518" y="631291"/>
            <a:ext cx="4793644" cy="5648280"/>
          </a:xfrm>
          <a:prstGeom prst="rect">
            <a:avLst/>
          </a:prstGeom>
        </p:spPr>
      </p:pic>
      <p:sp>
        <p:nvSpPr>
          <p:cNvPr id="31" name="Freeform: Shape 25">
            <a:extLst>
              <a:ext uri="{FF2B5EF4-FFF2-40B4-BE49-F238E27FC236}">
                <a16:creationId xmlns:a16="http://schemas.microsoft.com/office/drawing/2014/main" id="{D4420C61-30B9-D26F-6720-C32154CA34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465047" flipV="1">
            <a:off x="11636678" y="400406"/>
            <a:ext cx="413532" cy="368654"/>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760044"/>
              <a:gd name="connsiteY0" fmla="*/ 300 h 4964247"/>
              <a:gd name="connsiteX1" fmla="*/ 3813909 w 4760044"/>
              <a:gd name="connsiteY1" fmla="*/ 619239 h 4964247"/>
              <a:gd name="connsiteX2" fmla="*/ 4735908 w 4760044"/>
              <a:gd name="connsiteY2" fmla="*/ 1906206 h 4964247"/>
              <a:gd name="connsiteX3" fmla="*/ 4451030 w 4760044"/>
              <a:gd name="connsiteY3" fmla="*/ 3809387 h 4964247"/>
              <a:gd name="connsiteX4" fmla="*/ 3419865 w 4760044"/>
              <a:gd name="connsiteY4" fmla="*/ 4845155 h 4964247"/>
              <a:gd name="connsiteX5" fmla="*/ 1074535 w 4760044"/>
              <a:gd name="connsiteY5" fmla="*/ 4657536 h 4964247"/>
              <a:gd name="connsiteX6" fmla="*/ 33359 w 4760044"/>
              <a:gd name="connsiteY6" fmla="*/ 2995965 h 4964247"/>
              <a:gd name="connsiteX7" fmla="*/ 592137 w 4760044"/>
              <a:gd name="connsiteY7" fmla="*/ 806156 h 4964247"/>
              <a:gd name="connsiteX8" fmla="*/ 2649000 w 4760044"/>
              <a:gd name="connsiteY8" fmla="*/ 300 h 4964247"/>
              <a:gd name="connsiteX0" fmla="*/ 2649000 w 4849477"/>
              <a:gd name="connsiteY0" fmla="*/ -2 h 4963945"/>
              <a:gd name="connsiteX1" fmla="*/ 4735908 w 4849477"/>
              <a:gd name="connsiteY1" fmla="*/ 1905904 h 4963945"/>
              <a:gd name="connsiteX2" fmla="*/ 4451030 w 4849477"/>
              <a:gd name="connsiteY2" fmla="*/ 3809085 h 4963945"/>
              <a:gd name="connsiteX3" fmla="*/ 3419865 w 4849477"/>
              <a:gd name="connsiteY3" fmla="*/ 4844853 h 4963945"/>
              <a:gd name="connsiteX4" fmla="*/ 1074535 w 4849477"/>
              <a:gd name="connsiteY4" fmla="*/ 4657234 h 4963945"/>
              <a:gd name="connsiteX5" fmla="*/ 33359 w 4849477"/>
              <a:gd name="connsiteY5" fmla="*/ 2995663 h 4963945"/>
              <a:gd name="connsiteX6" fmla="*/ 592137 w 4849477"/>
              <a:gd name="connsiteY6" fmla="*/ 805854 h 4963945"/>
              <a:gd name="connsiteX7" fmla="*/ 2649000 w 4849477"/>
              <a:gd name="connsiteY7" fmla="*/ -2 h 4963945"/>
              <a:gd name="connsiteX0" fmla="*/ 2649000 w 4859466"/>
              <a:gd name="connsiteY0" fmla="*/ -2 h 5536260"/>
              <a:gd name="connsiteX1" fmla="*/ 4735908 w 4859466"/>
              <a:gd name="connsiteY1" fmla="*/ 1905904 h 5536260"/>
              <a:gd name="connsiteX2" fmla="*/ 4451030 w 4859466"/>
              <a:gd name="connsiteY2" fmla="*/ 3809085 h 5536260"/>
              <a:gd name="connsiteX3" fmla="*/ 3067466 w 4859466"/>
              <a:gd name="connsiteY3" fmla="*/ 5491001 h 5536260"/>
              <a:gd name="connsiteX4" fmla="*/ 1074535 w 4859466"/>
              <a:gd name="connsiteY4" fmla="*/ 4657234 h 5536260"/>
              <a:gd name="connsiteX5" fmla="*/ 33359 w 4859466"/>
              <a:gd name="connsiteY5" fmla="*/ 2995663 h 5536260"/>
              <a:gd name="connsiteX6" fmla="*/ 592137 w 4859466"/>
              <a:gd name="connsiteY6" fmla="*/ 805854 h 5536260"/>
              <a:gd name="connsiteX7" fmla="*/ 2649000 w 4859466"/>
              <a:gd name="connsiteY7" fmla="*/ -2 h 5536260"/>
              <a:gd name="connsiteX0" fmla="*/ 2780481 w 4861205"/>
              <a:gd name="connsiteY0" fmla="*/ -2 h 5864449"/>
              <a:gd name="connsiteX1" fmla="*/ 4737647 w 4861205"/>
              <a:gd name="connsiteY1" fmla="*/ 2234093 h 5864449"/>
              <a:gd name="connsiteX2" fmla="*/ 4452769 w 4861205"/>
              <a:gd name="connsiteY2" fmla="*/ 4137274 h 5864449"/>
              <a:gd name="connsiteX3" fmla="*/ 3069205 w 4861205"/>
              <a:gd name="connsiteY3" fmla="*/ 5819190 h 5864449"/>
              <a:gd name="connsiteX4" fmla="*/ 1076274 w 4861205"/>
              <a:gd name="connsiteY4" fmla="*/ 4985423 h 5864449"/>
              <a:gd name="connsiteX5" fmla="*/ 35098 w 4861205"/>
              <a:gd name="connsiteY5" fmla="*/ 3323852 h 5864449"/>
              <a:gd name="connsiteX6" fmla="*/ 593876 w 4861205"/>
              <a:gd name="connsiteY6" fmla="*/ 1134043 h 5864449"/>
              <a:gd name="connsiteX7" fmla="*/ 2780481 w 4861205"/>
              <a:gd name="connsiteY7" fmla="*/ -2 h 586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61205" h="5864449">
                <a:moveTo>
                  <a:pt x="2780481" y="-2"/>
                </a:moveTo>
                <a:cubicBezTo>
                  <a:pt x="3471109" y="183340"/>
                  <a:pt x="4437309" y="1599245"/>
                  <a:pt x="4737647" y="2234093"/>
                </a:cubicBezTo>
                <a:cubicBezTo>
                  <a:pt x="5037985" y="2868941"/>
                  <a:pt x="4730843" y="3539758"/>
                  <a:pt x="4452769" y="4137274"/>
                </a:cubicBezTo>
                <a:cubicBezTo>
                  <a:pt x="4174695" y="4734790"/>
                  <a:pt x="3382031" y="5704221"/>
                  <a:pt x="3069205" y="5819190"/>
                </a:cubicBezTo>
                <a:cubicBezTo>
                  <a:pt x="2358359" y="6040255"/>
                  <a:pt x="1581959" y="5401313"/>
                  <a:pt x="1076274" y="4985423"/>
                </a:cubicBezTo>
                <a:cubicBezTo>
                  <a:pt x="570590" y="4569533"/>
                  <a:pt x="146935" y="3953087"/>
                  <a:pt x="35098" y="3323852"/>
                </a:cubicBezTo>
                <a:cubicBezTo>
                  <a:pt x="-92687" y="2646770"/>
                  <a:pt x="136312" y="1688019"/>
                  <a:pt x="593876" y="1134043"/>
                </a:cubicBezTo>
                <a:cubicBezTo>
                  <a:pt x="1051440" y="580067"/>
                  <a:pt x="2127808" y="30746"/>
                  <a:pt x="2780481" y="-2"/>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27">
            <a:extLst>
              <a:ext uri="{FF2B5EF4-FFF2-40B4-BE49-F238E27FC236}">
                <a16:creationId xmlns:a16="http://schemas.microsoft.com/office/drawing/2014/main" id="{38505720-2558-A390-8612-99A55D48F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320892">
            <a:off x="11193220" y="1266534"/>
            <a:ext cx="1341234" cy="443910"/>
          </a:xfrm>
          <a:custGeom>
            <a:avLst/>
            <a:gdLst>
              <a:gd name="connsiteX0" fmla="*/ 0 w 1341234"/>
              <a:gd name="connsiteY0" fmla="*/ 254220 h 443910"/>
              <a:gd name="connsiteX1" fmla="*/ 406601 w 1341234"/>
              <a:gd name="connsiteY1" fmla="*/ 0 h 443910"/>
              <a:gd name="connsiteX2" fmla="*/ 457611 w 1341234"/>
              <a:gd name="connsiteY2" fmla="*/ 13676 h 443910"/>
              <a:gd name="connsiteX3" fmla="*/ 1341234 w 1341234"/>
              <a:gd name="connsiteY3" fmla="*/ 259580 h 443910"/>
              <a:gd name="connsiteX4" fmla="*/ 1301190 w 1341234"/>
              <a:gd name="connsiteY4" fmla="*/ 443736 h 443910"/>
              <a:gd name="connsiteX5" fmla="*/ 359344 w 1341234"/>
              <a:gd name="connsiteY5" fmla="*/ 311216 h 443910"/>
              <a:gd name="connsiteX6" fmla="*/ 47147 w 1341234"/>
              <a:gd name="connsiteY6" fmla="*/ 262014 h 443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234" h="443910">
                <a:moveTo>
                  <a:pt x="0" y="254220"/>
                </a:moveTo>
                <a:lnTo>
                  <a:pt x="406601" y="0"/>
                </a:lnTo>
                <a:lnTo>
                  <a:pt x="457611" y="13676"/>
                </a:lnTo>
                <a:cubicBezTo>
                  <a:pt x="858001" y="120586"/>
                  <a:pt x="1311317" y="239969"/>
                  <a:pt x="1341234" y="259580"/>
                </a:cubicBezTo>
                <a:cubicBezTo>
                  <a:pt x="1337155" y="299693"/>
                  <a:pt x="1315377" y="449736"/>
                  <a:pt x="1301190" y="443736"/>
                </a:cubicBezTo>
                <a:cubicBezTo>
                  <a:pt x="1267732" y="445553"/>
                  <a:pt x="557777" y="378967"/>
                  <a:pt x="359344" y="311216"/>
                </a:cubicBezTo>
                <a:cubicBezTo>
                  <a:pt x="245881" y="291075"/>
                  <a:pt x="140295" y="276238"/>
                  <a:pt x="47147" y="262014"/>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Shape 29">
            <a:extLst>
              <a:ext uri="{FF2B5EF4-FFF2-40B4-BE49-F238E27FC236}">
                <a16:creationId xmlns:a16="http://schemas.microsoft.com/office/drawing/2014/main" id="{F720743B-9C97-37DF-D56A-D2A9E750BD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320892">
            <a:off x="11193220" y="1266534"/>
            <a:ext cx="1341234" cy="443910"/>
          </a:xfrm>
          <a:custGeom>
            <a:avLst/>
            <a:gdLst>
              <a:gd name="connsiteX0" fmla="*/ 0 w 1341234"/>
              <a:gd name="connsiteY0" fmla="*/ 254220 h 443910"/>
              <a:gd name="connsiteX1" fmla="*/ 406601 w 1341234"/>
              <a:gd name="connsiteY1" fmla="*/ 0 h 443910"/>
              <a:gd name="connsiteX2" fmla="*/ 457611 w 1341234"/>
              <a:gd name="connsiteY2" fmla="*/ 13676 h 443910"/>
              <a:gd name="connsiteX3" fmla="*/ 1341234 w 1341234"/>
              <a:gd name="connsiteY3" fmla="*/ 259580 h 443910"/>
              <a:gd name="connsiteX4" fmla="*/ 1301190 w 1341234"/>
              <a:gd name="connsiteY4" fmla="*/ 443736 h 443910"/>
              <a:gd name="connsiteX5" fmla="*/ 359344 w 1341234"/>
              <a:gd name="connsiteY5" fmla="*/ 311216 h 443910"/>
              <a:gd name="connsiteX6" fmla="*/ 47147 w 1341234"/>
              <a:gd name="connsiteY6" fmla="*/ 262014 h 443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234" h="443910">
                <a:moveTo>
                  <a:pt x="0" y="254220"/>
                </a:moveTo>
                <a:lnTo>
                  <a:pt x="406601" y="0"/>
                </a:lnTo>
                <a:lnTo>
                  <a:pt x="457611" y="13676"/>
                </a:lnTo>
                <a:cubicBezTo>
                  <a:pt x="858001" y="120586"/>
                  <a:pt x="1311317" y="239969"/>
                  <a:pt x="1341234" y="259580"/>
                </a:cubicBezTo>
                <a:cubicBezTo>
                  <a:pt x="1337155" y="299693"/>
                  <a:pt x="1315377" y="449736"/>
                  <a:pt x="1301190" y="443736"/>
                </a:cubicBezTo>
                <a:cubicBezTo>
                  <a:pt x="1267732" y="445553"/>
                  <a:pt x="557777" y="378967"/>
                  <a:pt x="359344" y="311216"/>
                </a:cubicBezTo>
                <a:cubicBezTo>
                  <a:pt x="245881" y="291075"/>
                  <a:pt x="140295" y="276238"/>
                  <a:pt x="47147" y="262014"/>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39C3539A-A126-556F-3B61-690C785C75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842612" flipH="1" flipV="1">
            <a:off x="10382778" y="58162"/>
            <a:ext cx="944833" cy="904406"/>
          </a:xfrm>
          <a:custGeom>
            <a:avLst/>
            <a:gdLst>
              <a:gd name="connsiteX0" fmla="*/ 886520 w 1083994"/>
              <a:gd name="connsiteY0" fmla="*/ 0 h 1037613"/>
              <a:gd name="connsiteX1" fmla="*/ 990233 w 1083994"/>
              <a:gd name="connsiteY1" fmla="*/ 29654 h 1037613"/>
              <a:gd name="connsiteX2" fmla="*/ 993535 w 1083994"/>
              <a:gd name="connsiteY2" fmla="*/ 43082 h 1037613"/>
              <a:gd name="connsiteX3" fmla="*/ 1051675 w 1083994"/>
              <a:gd name="connsiteY3" fmla="*/ 356973 h 1037613"/>
              <a:gd name="connsiteX4" fmla="*/ 1083975 w 1083994"/>
              <a:gd name="connsiteY4" fmla="*/ 602023 h 1037613"/>
              <a:gd name="connsiteX5" fmla="*/ 966613 w 1083994"/>
              <a:gd name="connsiteY5" fmla="*/ 901753 h 1037613"/>
              <a:gd name="connsiteX6" fmla="*/ 713135 w 1083994"/>
              <a:gd name="connsiteY6" fmla="*/ 1026319 h 1037613"/>
              <a:gd name="connsiteX7" fmla="*/ 318855 w 1083994"/>
              <a:gd name="connsiteY7" fmla="*/ 989106 h 1037613"/>
              <a:gd name="connsiteX8" fmla="*/ 128776 w 1083994"/>
              <a:gd name="connsiteY8" fmla="*/ 649273 h 1037613"/>
              <a:gd name="connsiteX9" fmla="*/ 0 w 1083994"/>
              <a:gd name="connsiteY9" fmla="*/ 49738 h 1037613"/>
              <a:gd name="connsiteX10" fmla="*/ 620956 w 1083994"/>
              <a:gd name="connsiteY10" fmla="*/ 642355 h 1037613"/>
              <a:gd name="connsiteX11" fmla="*/ 886064 w 1083994"/>
              <a:gd name="connsiteY11" fmla="*/ 1039 h 103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3994" h="1037613">
                <a:moveTo>
                  <a:pt x="886520" y="0"/>
                </a:moveTo>
                <a:lnTo>
                  <a:pt x="990233" y="29654"/>
                </a:lnTo>
                <a:lnTo>
                  <a:pt x="993535" y="43082"/>
                </a:lnTo>
                <a:cubicBezTo>
                  <a:pt x="1016489" y="140998"/>
                  <a:pt x="1041157" y="264776"/>
                  <a:pt x="1051675" y="356973"/>
                </a:cubicBezTo>
                <a:lnTo>
                  <a:pt x="1083975" y="602023"/>
                </a:lnTo>
                <a:cubicBezTo>
                  <a:pt x="1084789" y="765231"/>
                  <a:pt x="1059669" y="806637"/>
                  <a:pt x="966613" y="901753"/>
                </a:cubicBezTo>
                <a:cubicBezTo>
                  <a:pt x="910153" y="966250"/>
                  <a:pt x="821095" y="1011760"/>
                  <a:pt x="713135" y="1026319"/>
                </a:cubicBezTo>
                <a:cubicBezTo>
                  <a:pt x="605175" y="1040878"/>
                  <a:pt x="416248" y="1051946"/>
                  <a:pt x="318855" y="989106"/>
                </a:cubicBezTo>
                <a:cubicBezTo>
                  <a:pt x="221462" y="926265"/>
                  <a:pt x="147001" y="727446"/>
                  <a:pt x="128776" y="649273"/>
                </a:cubicBezTo>
                <a:cubicBezTo>
                  <a:pt x="93895" y="519198"/>
                  <a:pt x="28063" y="235695"/>
                  <a:pt x="0" y="49738"/>
                </a:cubicBezTo>
                <a:cubicBezTo>
                  <a:pt x="152500" y="20987"/>
                  <a:pt x="429040" y="429202"/>
                  <a:pt x="620956" y="642355"/>
                </a:cubicBezTo>
                <a:cubicBezTo>
                  <a:pt x="695371" y="468649"/>
                  <a:pt x="814439" y="166732"/>
                  <a:pt x="886064" y="1039"/>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4" name="Freeform: Shape 33">
            <a:extLst>
              <a:ext uri="{FF2B5EF4-FFF2-40B4-BE49-F238E27FC236}">
                <a16:creationId xmlns:a16="http://schemas.microsoft.com/office/drawing/2014/main" id="{E5089FB1-F28D-0DD0-436F-D094F3C82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842612" flipH="1" flipV="1">
            <a:off x="10382780" y="58161"/>
            <a:ext cx="944832" cy="904404"/>
          </a:xfrm>
          <a:custGeom>
            <a:avLst/>
            <a:gdLst>
              <a:gd name="connsiteX0" fmla="*/ 886519 w 1083994"/>
              <a:gd name="connsiteY0" fmla="*/ 0 h 1037611"/>
              <a:gd name="connsiteX1" fmla="*/ 990233 w 1083994"/>
              <a:gd name="connsiteY1" fmla="*/ 29654 h 1037611"/>
              <a:gd name="connsiteX2" fmla="*/ 993535 w 1083994"/>
              <a:gd name="connsiteY2" fmla="*/ 43080 h 1037611"/>
              <a:gd name="connsiteX3" fmla="*/ 1051675 w 1083994"/>
              <a:gd name="connsiteY3" fmla="*/ 356971 h 1037611"/>
              <a:gd name="connsiteX4" fmla="*/ 1083975 w 1083994"/>
              <a:gd name="connsiteY4" fmla="*/ 602021 h 1037611"/>
              <a:gd name="connsiteX5" fmla="*/ 966613 w 1083994"/>
              <a:gd name="connsiteY5" fmla="*/ 901751 h 1037611"/>
              <a:gd name="connsiteX6" fmla="*/ 713135 w 1083994"/>
              <a:gd name="connsiteY6" fmla="*/ 1026317 h 1037611"/>
              <a:gd name="connsiteX7" fmla="*/ 318855 w 1083994"/>
              <a:gd name="connsiteY7" fmla="*/ 989104 h 1037611"/>
              <a:gd name="connsiteX8" fmla="*/ 128776 w 1083994"/>
              <a:gd name="connsiteY8" fmla="*/ 649271 h 1037611"/>
              <a:gd name="connsiteX9" fmla="*/ 0 w 1083994"/>
              <a:gd name="connsiteY9" fmla="*/ 49736 h 1037611"/>
              <a:gd name="connsiteX10" fmla="*/ 620956 w 1083994"/>
              <a:gd name="connsiteY10" fmla="*/ 642353 h 1037611"/>
              <a:gd name="connsiteX11" fmla="*/ 886064 w 1083994"/>
              <a:gd name="connsiteY11" fmla="*/ 1037 h 103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3994" h="1037611">
                <a:moveTo>
                  <a:pt x="886519" y="0"/>
                </a:moveTo>
                <a:lnTo>
                  <a:pt x="990233" y="29654"/>
                </a:lnTo>
                <a:lnTo>
                  <a:pt x="993535" y="43080"/>
                </a:lnTo>
                <a:cubicBezTo>
                  <a:pt x="1016489" y="140996"/>
                  <a:pt x="1041157" y="264774"/>
                  <a:pt x="1051675" y="356971"/>
                </a:cubicBezTo>
                <a:lnTo>
                  <a:pt x="1083975" y="602021"/>
                </a:lnTo>
                <a:cubicBezTo>
                  <a:pt x="1084789" y="765229"/>
                  <a:pt x="1059669" y="806635"/>
                  <a:pt x="966613" y="901751"/>
                </a:cubicBezTo>
                <a:cubicBezTo>
                  <a:pt x="910153" y="966248"/>
                  <a:pt x="821095" y="1011758"/>
                  <a:pt x="713135" y="1026317"/>
                </a:cubicBezTo>
                <a:cubicBezTo>
                  <a:pt x="605175" y="1040876"/>
                  <a:pt x="416248" y="1051944"/>
                  <a:pt x="318855" y="989104"/>
                </a:cubicBezTo>
                <a:cubicBezTo>
                  <a:pt x="221462" y="926263"/>
                  <a:pt x="147001" y="727444"/>
                  <a:pt x="128776" y="649271"/>
                </a:cubicBezTo>
                <a:cubicBezTo>
                  <a:pt x="93895" y="519196"/>
                  <a:pt x="28063" y="235693"/>
                  <a:pt x="0" y="49736"/>
                </a:cubicBezTo>
                <a:cubicBezTo>
                  <a:pt x="152500" y="20985"/>
                  <a:pt x="429040" y="429200"/>
                  <a:pt x="620956" y="642353"/>
                </a:cubicBezTo>
                <a:cubicBezTo>
                  <a:pt x="695371" y="468647"/>
                  <a:pt x="814439" y="166730"/>
                  <a:pt x="886064" y="103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 name="Content Placeholder 7">
            <a:extLst>
              <a:ext uri="{FF2B5EF4-FFF2-40B4-BE49-F238E27FC236}">
                <a16:creationId xmlns:a16="http://schemas.microsoft.com/office/drawing/2014/main" id="{2C407C96-388B-999A-DC5E-29030B04D8A5}"/>
              </a:ext>
            </a:extLst>
          </p:cNvPr>
          <p:cNvSpPr>
            <a:spLocks noGrp="1"/>
          </p:cNvSpPr>
          <p:nvPr>
            <p:ph idx="1"/>
          </p:nvPr>
        </p:nvSpPr>
        <p:spPr>
          <a:xfrm>
            <a:off x="6142040" y="1534517"/>
            <a:ext cx="5756735" cy="4959390"/>
          </a:xfrm>
        </p:spPr>
        <p:txBody>
          <a:bodyPr>
            <a:normAutofit/>
          </a:bodyPr>
          <a:lstStyle/>
          <a:p>
            <a:r>
              <a:rPr lang="en-US" sz="2400" dirty="0">
                <a:solidFill>
                  <a:schemeClr val="tx2"/>
                </a:solidFill>
              </a:rPr>
              <a:t>Policing matters:  Impact on survivors’ lives can be life changing</a:t>
            </a:r>
          </a:p>
          <a:p>
            <a:r>
              <a:rPr lang="en-US" sz="2400" dirty="0">
                <a:solidFill>
                  <a:schemeClr val="tx2"/>
                </a:solidFill>
              </a:rPr>
              <a:t>Police can stop the perpetrators – many survivors report so that another will be spared</a:t>
            </a:r>
          </a:p>
          <a:p>
            <a:r>
              <a:rPr lang="en-US" sz="2400" dirty="0">
                <a:solidFill>
                  <a:schemeClr val="tx2"/>
                </a:solidFill>
              </a:rPr>
              <a:t>Policing intersects with vulnerability, race/ethnicity and disability with feeding inequalities</a:t>
            </a:r>
          </a:p>
          <a:p>
            <a:r>
              <a:rPr lang="en-US" sz="2400" dirty="0">
                <a:solidFill>
                  <a:schemeClr val="tx2"/>
                </a:solidFill>
              </a:rPr>
              <a:t>Getting the basics of police response matter does make a difference to victims-survivors</a:t>
            </a:r>
          </a:p>
          <a:p>
            <a:pPr marL="0" indent="0">
              <a:buNone/>
            </a:pPr>
            <a:endParaRPr lang="en-US" sz="1700" dirty="0">
              <a:solidFill>
                <a:schemeClr val="tx2"/>
              </a:solidFill>
            </a:endParaRPr>
          </a:p>
          <a:p>
            <a:pPr marL="0" indent="0">
              <a:buNone/>
            </a:pPr>
            <a:r>
              <a:rPr lang="en-US" sz="1200" dirty="0">
                <a:solidFill>
                  <a:schemeClr val="tx2"/>
                </a:solidFill>
              </a:rPr>
              <a:t>Hohl et al.  (2023) Rape and sexual assault survivors’ experience of the police in England and Wales, published 21 September 2023</a:t>
            </a:r>
          </a:p>
        </p:txBody>
      </p:sp>
      <p:sp>
        <p:nvSpPr>
          <p:cNvPr id="4" name="Slide Number Placeholder 3">
            <a:extLst>
              <a:ext uri="{FF2B5EF4-FFF2-40B4-BE49-F238E27FC236}">
                <a16:creationId xmlns:a16="http://schemas.microsoft.com/office/drawing/2014/main" id="{3B770EA2-7994-01F0-C59B-BF20D8A8464D}"/>
              </a:ext>
            </a:extLst>
          </p:cNvPr>
          <p:cNvSpPr>
            <a:spLocks noGrp="1"/>
          </p:cNvSpPr>
          <p:nvPr>
            <p:ph type="sldNum" sz="quarter" idx="12"/>
          </p:nvPr>
        </p:nvSpPr>
        <p:spPr>
          <a:xfrm>
            <a:off x="11445238" y="6356350"/>
            <a:ext cx="548640" cy="365125"/>
          </a:xfrm>
        </p:spPr>
        <p:txBody>
          <a:bodyPr>
            <a:normAutofit/>
          </a:bodyPr>
          <a:lstStyle/>
          <a:p>
            <a:pPr>
              <a:spcAft>
                <a:spcPts val="600"/>
              </a:spcAft>
            </a:pPr>
            <a:fld id="{73B850FF-6169-4056-8077-06FFA93A5366}" type="slidenum">
              <a:rPr lang="en-US">
                <a:solidFill>
                  <a:schemeClr val="tx2"/>
                </a:solidFill>
              </a:rPr>
              <a:pPr>
                <a:spcAft>
                  <a:spcPts val="600"/>
                </a:spcAft>
              </a:pPr>
              <a:t>3</a:t>
            </a:fld>
            <a:endParaRPr lang="en-US">
              <a:solidFill>
                <a:schemeClr val="tx2"/>
              </a:solidFill>
            </a:endParaRPr>
          </a:p>
        </p:txBody>
      </p:sp>
    </p:spTree>
    <p:extLst>
      <p:ext uri="{BB962C8B-B14F-4D97-AF65-F5344CB8AC3E}">
        <p14:creationId xmlns:p14="http://schemas.microsoft.com/office/powerpoint/2010/main" val="1067529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04D8106E-3B26-4DBB-785E-A6355CDA2AC2}"/>
              </a:ext>
            </a:extLst>
          </p:cNvPr>
          <p:cNvPicPr>
            <a:picLocks noChangeAspect="1"/>
          </p:cNvPicPr>
          <p:nvPr/>
        </p:nvPicPr>
        <p:blipFill rotWithShape="1">
          <a:blip r:embed="rId3">
            <a:alphaModFix amt="35000"/>
          </a:blip>
          <a:srcRect t="4205" b="11526"/>
          <a:stretch/>
        </p:blipFill>
        <p:spPr>
          <a:xfrm>
            <a:off x="0" y="23160"/>
            <a:ext cx="12191980" cy="6857990"/>
          </a:xfrm>
          <a:prstGeom prst="rect">
            <a:avLst/>
          </a:prstGeom>
        </p:spPr>
      </p:pic>
      <p:sp>
        <p:nvSpPr>
          <p:cNvPr id="2" name="Title 1">
            <a:extLst>
              <a:ext uri="{FF2B5EF4-FFF2-40B4-BE49-F238E27FC236}">
                <a16:creationId xmlns:a16="http://schemas.microsoft.com/office/drawing/2014/main" id="{79DA2813-EDA1-07E3-9FEB-312B7C6D619F}"/>
              </a:ext>
            </a:extLst>
          </p:cNvPr>
          <p:cNvSpPr>
            <a:spLocks noGrp="1"/>
          </p:cNvSpPr>
          <p:nvPr>
            <p:ph type="title"/>
          </p:nvPr>
        </p:nvSpPr>
        <p:spPr>
          <a:xfrm>
            <a:off x="838200" y="365125"/>
            <a:ext cx="10515600" cy="1325563"/>
          </a:xfrm>
        </p:spPr>
        <p:txBody>
          <a:bodyPr>
            <a:normAutofit/>
          </a:bodyPr>
          <a:lstStyle/>
          <a:p>
            <a:r>
              <a:rPr lang="en-US" dirty="0">
                <a:solidFill>
                  <a:srgbClr val="FFFFFF"/>
                </a:solidFill>
              </a:rPr>
              <a:t>The Operation Soteria approach</a:t>
            </a:r>
          </a:p>
        </p:txBody>
      </p:sp>
      <p:sp>
        <p:nvSpPr>
          <p:cNvPr id="4" name="Slide Number Placeholder 3">
            <a:extLst>
              <a:ext uri="{FF2B5EF4-FFF2-40B4-BE49-F238E27FC236}">
                <a16:creationId xmlns:a16="http://schemas.microsoft.com/office/drawing/2014/main" id="{3B770EA2-7994-01F0-C59B-BF20D8A8464D}"/>
              </a:ext>
            </a:extLst>
          </p:cNvPr>
          <p:cNvSpPr>
            <a:spLocks noGrp="1"/>
          </p:cNvSpPr>
          <p:nvPr>
            <p:ph type="sldNum" sz="quarter" idx="12"/>
          </p:nvPr>
        </p:nvSpPr>
        <p:spPr>
          <a:xfrm>
            <a:off x="8610600" y="6356350"/>
            <a:ext cx="2743200" cy="365125"/>
          </a:xfrm>
        </p:spPr>
        <p:txBody>
          <a:bodyPr>
            <a:normAutofit/>
          </a:bodyPr>
          <a:lstStyle/>
          <a:p>
            <a:pPr>
              <a:spcAft>
                <a:spcPts val="600"/>
              </a:spcAft>
            </a:pPr>
            <a:fld id="{73B850FF-6169-4056-8077-06FFA93A5366}" type="slidenum">
              <a:rPr lang="en-US">
                <a:solidFill>
                  <a:srgbClr val="FFFFFF"/>
                </a:solidFill>
              </a:rPr>
              <a:pPr>
                <a:spcAft>
                  <a:spcPts val="600"/>
                </a:spcAft>
              </a:pPr>
              <a:t>4</a:t>
            </a:fld>
            <a:endParaRPr lang="en-US">
              <a:solidFill>
                <a:srgbClr val="FFFFFF"/>
              </a:solidFill>
            </a:endParaRPr>
          </a:p>
        </p:txBody>
      </p:sp>
      <p:graphicFrame>
        <p:nvGraphicFramePr>
          <p:cNvPr id="21" name="Content Placeholder 7">
            <a:extLst>
              <a:ext uri="{FF2B5EF4-FFF2-40B4-BE49-F238E27FC236}">
                <a16:creationId xmlns:a16="http://schemas.microsoft.com/office/drawing/2014/main" id="{DBE13ABB-E39D-1010-065F-71B909A6940C}"/>
              </a:ext>
            </a:extLst>
          </p:cNvPr>
          <p:cNvGraphicFramePr>
            <a:graphicFrameLocks noGrp="1"/>
          </p:cNvGraphicFramePr>
          <p:nvPr>
            <p:ph idx="1"/>
            <p:extLst>
              <p:ext uri="{D42A27DB-BD31-4B8C-83A1-F6EECF244321}">
                <p14:modId xmlns:p14="http://schemas.microsoft.com/office/powerpoint/2010/main" val="102980802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3997859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Slide Background">
            <a:extLst>
              <a:ext uri="{FF2B5EF4-FFF2-40B4-BE49-F238E27FC236}">
                <a16:creationId xmlns:a16="http://schemas.microsoft.com/office/drawing/2014/main" id="{924D84CD-5280-4B52-B96E-8EDAA2B20C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3E65D517-46E4-8037-A63D-629DE1253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2001" cy="1696413"/>
          </a:xfrm>
          <a:prstGeom prst="rect">
            <a:avLst/>
          </a:prstGeom>
          <a:ln>
            <a:noFill/>
          </a:ln>
          <a:effectLst>
            <a:outerShdw blurRad="304800" dist="114300" dir="5460000" sx="92000" sy="92000" algn="t" rotWithShape="0">
              <a:srgbClr val="000000">
                <a:alpha val="1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C9F72C19-0FF3-B64D-A9AE-8359E00E2D7A}"/>
              </a:ext>
            </a:extLst>
          </p:cNvPr>
          <p:cNvSpPr>
            <a:spLocks noGrp="1"/>
          </p:cNvSpPr>
          <p:nvPr>
            <p:ph type="title"/>
          </p:nvPr>
        </p:nvSpPr>
        <p:spPr>
          <a:xfrm>
            <a:off x="758952" y="276198"/>
            <a:ext cx="10477600" cy="1157242"/>
          </a:xfrm>
        </p:spPr>
        <p:txBody>
          <a:bodyPr>
            <a:normAutofit/>
          </a:bodyPr>
          <a:lstStyle/>
          <a:p>
            <a:r>
              <a:rPr lang="en-GB" sz="3700" dirty="0"/>
              <a:t>Theoretical framework </a:t>
            </a:r>
            <a:br>
              <a:rPr lang="en-GB" sz="3700" dirty="0"/>
            </a:br>
            <a:r>
              <a:rPr lang="en-GB" sz="3700" dirty="0"/>
              <a:t>(Hohl and Stanko, 2022)</a:t>
            </a:r>
          </a:p>
        </p:txBody>
      </p:sp>
      <p:graphicFrame>
        <p:nvGraphicFramePr>
          <p:cNvPr id="7" name="Content Placeholder 6">
            <a:extLst>
              <a:ext uri="{FF2B5EF4-FFF2-40B4-BE49-F238E27FC236}">
                <a16:creationId xmlns:a16="http://schemas.microsoft.com/office/drawing/2014/main" id="{79273A64-0F70-DB4B-91BC-50A2510A1D32}"/>
              </a:ext>
            </a:extLst>
          </p:cNvPr>
          <p:cNvGraphicFramePr>
            <a:graphicFrameLocks/>
          </p:cNvGraphicFramePr>
          <p:nvPr>
            <p:extLst>
              <p:ext uri="{D42A27DB-BD31-4B8C-83A1-F6EECF244321}">
                <p14:modId xmlns:p14="http://schemas.microsoft.com/office/powerpoint/2010/main" val="3477716347"/>
              </p:ext>
            </p:extLst>
          </p:nvPr>
        </p:nvGraphicFramePr>
        <p:xfrm>
          <a:off x="1933541" y="2122098"/>
          <a:ext cx="8324918" cy="34448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6A47D8A5-3411-FB40-BB0B-1DF69BFED021}"/>
              </a:ext>
            </a:extLst>
          </p:cNvPr>
          <p:cNvSpPr>
            <a:spLocks/>
          </p:cNvSpPr>
          <p:nvPr/>
        </p:nvSpPr>
        <p:spPr>
          <a:xfrm>
            <a:off x="11454974" y="6252961"/>
            <a:ext cx="2171718" cy="289060"/>
          </a:xfrm>
          <a:prstGeom prst="rect">
            <a:avLst/>
          </a:prstGeom>
        </p:spPr>
        <p:txBody>
          <a:bodyPr/>
          <a:lstStyle/>
          <a:p>
            <a:pPr defTabSz="722376">
              <a:spcAft>
                <a:spcPts val="600"/>
              </a:spcAft>
            </a:pPr>
            <a:fld id="{7C049126-0108-5C4F-A11F-35A0FE53F4F2}" type="slidenum">
              <a:rPr lang="en-GB" sz="1422" kern="1200">
                <a:solidFill>
                  <a:schemeClr val="tx1"/>
                </a:solidFill>
                <a:latin typeface="+mn-lt"/>
                <a:ea typeface="+mn-ea"/>
                <a:cs typeface="+mn-cs"/>
              </a:rPr>
              <a:pPr defTabSz="722376">
                <a:spcAft>
                  <a:spcPts val="600"/>
                </a:spcAft>
              </a:pPr>
              <a:t>5</a:t>
            </a:fld>
            <a:endParaRPr lang="en-GB" dirty="0"/>
          </a:p>
        </p:txBody>
      </p:sp>
    </p:spTree>
    <p:extLst>
      <p:ext uri="{BB962C8B-B14F-4D97-AF65-F5344CB8AC3E}">
        <p14:creationId xmlns:p14="http://schemas.microsoft.com/office/powerpoint/2010/main" val="3421368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4"/>
          <p:cNvSpPr txBox="1">
            <a:spLocks noChangeArrowheads="1"/>
          </p:cNvSpPr>
          <p:nvPr/>
        </p:nvSpPr>
        <p:spPr>
          <a:xfrm>
            <a:off x="638882" y="639193"/>
            <a:ext cx="3571810" cy="3573516"/>
          </a:xfrm>
          <a:prstGeom prst="rect">
            <a:avLst/>
          </a:prstGeom>
        </p:spPr>
        <p:txBody>
          <a:bodyPr vert="horz" lIns="91440" tIns="45720" rIns="91440" bIns="45720" rtlCol="0" anchor="b">
            <a:normAutofit fontScale="85000" lnSpcReduction="20000"/>
          </a:bodyPr>
          <a:lstStyle/>
          <a:p>
            <a:pPr>
              <a:lnSpc>
                <a:spcPct val="90000"/>
              </a:lnSpc>
              <a:spcBef>
                <a:spcPct val="0"/>
              </a:spcBef>
              <a:spcAft>
                <a:spcPts val="600"/>
              </a:spcAft>
              <a:defRPr/>
            </a:pPr>
            <a:r>
              <a:rPr lang="en-US" sz="6100" b="1" kern="1200" dirty="0">
                <a:solidFill>
                  <a:schemeClr val="tx1"/>
                </a:solidFill>
                <a:latin typeface="+mj-lt"/>
                <a:ea typeface="+mj-ea"/>
                <a:cs typeface="+mj-cs"/>
              </a:rPr>
              <a:t>The detail of research and its translation into practice</a:t>
            </a:r>
          </a:p>
        </p:txBody>
      </p:sp>
      <p:sp>
        <p:nvSpPr>
          <p:cNvPr id="1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2">
            <a:extLst>
              <a:ext uri="{FF2B5EF4-FFF2-40B4-BE49-F238E27FC236}">
                <a16:creationId xmlns:a16="http://schemas.microsoft.com/office/drawing/2014/main" id="{2FC3AE5F-7515-4BA3-9F75-3FEBB333C3EB}"/>
              </a:ext>
            </a:extLst>
          </p:cNvPr>
          <p:cNvGraphicFramePr>
            <a:graphicFrameLocks noGrp="1"/>
          </p:cNvGraphicFramePr>
          <p:nvPr>
            <p:extLst>
              <p:ext uri="{D42A27DB-BD31-4B8C-83A1-F6EECF244321}">
                <p14:modId xmlns:p14="http://schemas.microsoft.com/office/powerpoint/2010/main" val="3703004531"/>
              </p:ext>
            </p:extLst>
          </p:nvPr>
        </p:nvGraphicFramePr>
        <p:xfrm>
          <a:off x="4654296" y="649242"/>
          <a:ext cx="7214616" cy="5532085"/>
        </p:xfrm>
        <a:graphic>
          <a:graphicData uri="http://schemas.openxmlformats.org/drawingml/2006/table">
            <a:tbl>
              <a:tblPr firstRow="1" bandRow="1">
                <a:tableStyleId>{22838BEF-8BB2-4498-84A7-C5851F593DF1}</a:tableStyleId>
              </a:tblPr>
              <a:tblGrid>
                <a:gridCol w="7214616">
                  <a:extLst>
                    <a:ext uri="{9D8B030D-6E8A-4147-A177-3AD203B41FA5}">
                      <a16:colId xmlns:a16="http://schemas.microsoft.com/office/drawing/2014/main" val="1930666619"/>
                    </a:ext>
                  </a:extLst>
                </a:gridCol>
              </a:tblGrid>
              <a:tr h="5532085">
                <a:tc>
                  <a:txBody>
                    <a:bodyPr/>
                    <a:lstStyle/>
                    <a:p>
                      <a:pPr marL="669925" indent="-395288" algn="l">
                        <a:spcAft>
                          <a:spcPts val="600"/>
                        </a:spcAft>
                        <a:buFont typeface="Arial" panose="020B0604020202020204" pitchFamily="34" charset="0"/>
                        <a:buChar char="•"/>
                        <a:tabLst>
                          <a:tab pos="82550" algn="l"/>
                        </a:tabLst>
                      </a:pPr>
                      <a:r>
                        <a:rPr lang="en-GB" sz="2400" b="0" dirty="0"/>
                        <a:t>Knowing your justice business: using social science methods to explore problems through the expertise of academic expert on sexual violence</a:t>
                      </a:r>
                    </a:p>
                    <a:p>
                      <a:pPr marL="669925" indent="-395288" algn="l">
                        <a:spcAft>
                          <a:spcPts val="600"/>
                        </a:spcAft>
                        <a:buFont typeface="Arial" panose="020B0604020202020204" pitchFamily="34" charset="0"/>
                        <a:buChar char="•"/>
                        <a:tabLst>
                          <a:tab pos="82550" algn="l"/>
                        </a:tabLst>
                      </a:pPr>
                      <a:r>
                        <a:rPr lang="en-GB" sz="2400" b="0" dirty="0"/>
                        <a:t>233 case file reviews (police internal peer review based on academic coding frame and training)</a:t>
                      </a:r>
                    </a:p>
                    <a:p>
                      <a:pPr marL="669925" indent="-395288" algn="l">
                        <a:spcAft>
                          <a:spcPts val="600"/>
                        </a:spcAft>
                        <a:buFont typeface="Arial" panose="020B0604020202020204" pitchFamily="34" charset="0"/>
                        <a:buChar char="•"/>
                        <a:tabLst>
                          <a:tab pos="82550" algn="l"/>
                        </a:tabLst>
                      </a:pPr>
                      <a:r>
                        <a:rPr lang="en-GB" sz="2400" b="0" dirty="0"/>
                        <a:t>741 outcomes 14, 15 &amp; 16 case file reviews</a:t>
                      </a:r>
                    </a:p>
                  </a:txBody>
                  <a:tcPr marL="82299" marR="82299" marT="41149" marB="41149" anchor="ctr">
                    <a:noFill/>
                  </a:tcPr>
                </a:tc>
                <a:extLst>
                  <a:ext uri="{0D108BD9-81ED-4DB2-BD59-A6C34878D82A}">
                    <a16:rowId xmlns:a16="http://schemas.microsoft.com/office/drawing/2014/main" val="927053315"/>
                  </a:ext>
                </a:extLst>
              </a:tr>
            </a:tbl>
          </a:graphicData>
        </a:graphic>
      </p:graphicFrame>
    </p:spTree>
    <p:extLst>
      <p:ext uri="{BB962C8B-B14F-4D97-AF65-F5344CB8AC3E}">
        <p14:creationId xmlns:p14="http://schemas.microsoft.com/office/powerpoint/2010/main" val="620143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4"/>
          <p:cNvSpPr txBox="1">
            <a:spLocks noChangeArrowheads="1"/>
          </p:cNvSpPr>
          <p:nvPr/>
        </p:nvSpPr>
        <p:spPr>
          <a:xfrm>
            <a:off x="638882" y="639193"/>
            <a:ext cx="3571810" cy="3573516"/>
          </a:xfrm>
          <a:prstGeom prst="rect">
            <a:avLst/>
          </a:prstGeom>
        </p:spPr>
        <p:txBody>
          <a:bodyPr vert="horz" lIns="91440" tIns="45720" rIns="91440" bIns="45720" rtlCol="0" anchor="b">
            <a:normAutofit fontScale="85000" lnSpcReduction="20000"/>
          </a:bodyPr>
          <a:lstStyle/>
          <a:p>
            <a:pPr>
              <a:lnSpc>
                <a:spcPct val="90000"/>
              </a:lnSpc>
              <a:spcBef>
                <a:spcPct val="0"/>
              </a:spcBef>
              <a:spcAft>
                <a:spcPts val="600"/>
              </a:spcAft>
              <a:defRPr/>
            </a:pPr>
            <a:r>
              <a:rPr lang="en-US" sz="6100" b="1" kern="1200" dirty="0">
                <a:solidFill>
                  <a:schemeClr val="tx1"/>
                </a:solidFill>
                <a:latin typeface="+mj-lt"/>
                <a:ea typeface="+mj-ea"/>
                <a:cs typeface="+mj-cs"/>
              </a:rPr>
              <a:t>The detail of research and its translation into practice</a:t>
            </a:r>
          </a:p>
        </p:txBody>
      </p:sp>
      <p:sp>
        <p:nvSpPr>
          <p:cNvPr id="13"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2">
            <a:extLst>
              <a:ext uri="{FF2B5EF4-FFF2-40B4-BE49-F238E27FC236}">
                <a16:creationId xmlns:a16="http://schemas.microsoft.com/office/drawing/2014/main" id="{2FC3AE5F-7515-4BA3-9F75-3FEBB333C3EB}"/>
              </a:ext>
            </a:extLst>
          </p:cNvPr>
          <p:cNvGraphicFramePr>
            <a:graphicFrameLocks noGrp="1"/>
          </p:cNvGraphicFramePr>
          <p:nvPr>
            <p:extLst>
              <p:ext uri="{D42A27DB-BD31-4B8C-83A1-F6EECF244321}">
                <p14:modId xmlns:p14="http://schemas.microsoft.com/office/powerpoint/2010/main" val="487567217"/>
              </p:ext>
            </p:extLst>
          </p:nvPr>
        </p:nvGraphicFramePr>
        <p:xfrm>
          <a:off x="4686321" y="-262206"/>
          <a:ext cx="7505679" cy="7120206"/>
        </p:xfrm>
        <a:graphic>
          <a:graphicData uri="http://schemas.openxmlformats.org/drawingml/2006/table">
            <a:tbl>
              <a:tblPr firstRow="1" bandRow="1">
                <a:tableStyleId>{22838BEF-8BB2-4498-84A7-C5851F593DF1}</a:tableStyleId>
              </a:tblPr>
              <a:tblGrid>
                <a:gridCol w="7505679">
                  <a:extLst>
                    <a:ext uri="{9D8B030D-6E8A-4147-A177-3AD203B41FA5}">
                      <a16:colId xmlns:a16="http://schemas.microsoft.com/office/drawing/2014/main" val="1930666619"/>
                    </a:ext>
                  </a:extLst>
                </a:gridCol>
              </a:tblGrid>
              <a:tr h="7120206">
                <a:tc>
                  <a:txBody>
                    <a:bodyPr/>
                    <a:lstStyle/>
                    <a:p>
                      <a:pPr marL="669925" indent="-395288" algn="l">
                        <a:spcAft>
                          <a:spcPts val="600"/>
                        </a:spcAft>
                        <a:buFont typeface="Arial" panose="020B0604020202020204" pitchFamily="34" charset="0"/>
                        <a:buChar char="•"/>
                        <a:tabLst>
                          <a:tab pos="82550" algn="l"/>
                        </a:tabLst>
                      </a:pPr>
                      <a:r>
                        <a:rPr lang="en-GB" sz="2800" b="1" dirty="0"/>
                        <a:t>Social science multi-methods contributed to a rounded understanding of the context of decision-making</a:t>
                      </a:r>
                    </a:p>
                    <a:p>
                      <a:pPr marL="669925" indent="-395288" algn="l">
                        <a:spcAft>
                          <a:spcPts val="600"/>
                        </a:spcAft>
                        <a:buFont typeface="Arial" panose="020B0604020202020204" pitchFamily="34" charset="0"/>
                        <a:buChar char="•"/>
                        <a:tabLst>
                          <a:tab pos="82550" algn="l"/>
                        </a:tabLst>
                      </a:pPr>
                      <a:endParaRPr lang="en-GB" sz="2100" b="0" dirty="0"/>
                    </a:p>
                    <a:p>
                      <a:pPr marL="669925" indent="-395288" algn="l">
                        <a:spcAft>
                          <a:spcPts val="600"/>
                        </a:spcAft>
                        <a:buFont typeface="Arial" panose="020B0604020202020204" pitchFamily="34" charset="0"/>
                        <a:buChar char="•"/>
                        <a:tabLst>
                          <a:tab pos="82550" algn="l"/>
                        </a:tabLst>
                      </a:pPr>
                      <a:r>
                        <a:rPr lang="en-GB" sz="2400" b="0" dirty="0"/>
                        <a:t>Hundreds of hours of observations of RASSO shifts, ABE interviews, and body worn video footage</a:t>
                      </a:r>
                    </a:p>
                    <a:p>
                      <a:pPr marL="669925" indent="-395288" algn="l">
                        <a:spcAft>
                          <a:spcPts val="600"/>
                        </a:spcAft>
                        <a:buFont typeface="Arial" panose="020B0604020202020204" pitchFamily="34" charset="0"/>
                        <a:buChar char="•"/>
                        <a:tabLst>
                          <a:tab pos="82550" algn="l"/>
                        </a:tabLst>
                      </a:pPr>
                      <a:r>
                        <a:rPr lang="en-GB" sz="2400" b="0" dirty="0"/>
                        <a:t>Review of training courses in all pathfinder forces  </a:t>
                      </a:r>
                    </a:p>
                    <a:p>
                      <a:pPr marL="669925" indent="-395288" algn="l">
                        <a:spcAft>
                          <a:spcPts val="600"/>
                        </a:spcAft>
                        <a:buFont typeface="Arial" panose="020B0604020202020204" pitchFamily="34" charset="0"/>
                        <a:buChar char="•"/>
                        <a:tabLst>
                          <a:tab pos="82550" algn="l"/>
                        </a:tabLst>
                      </a:pPr>
                      <a:r>
                        <a:rPr lang="en-GB" sz="2400" b="0" dirty="0"/>
                        <a:t>Police officer survey on well-being, learning and development </a:t>
                      </a:r>
                    </a:p>
                    <a:p>
                      <a:pPr marL="669925" indent="-395288" algn="l">
                        <a:spcAft>
                          <a:spcPts val="600"/>
                        </a:spcAft>
                        <a:buFont typeface="Arial" panose="020B0604020202020204" pitchFamily="34" charset="0"/>
                        <a:buChar char="•"/>
                        <a:tabLst>
                          <a:tab pos="82550" algn="l"/>
                        </a:tabLst>
                      </a:pPr>
                      <a:r>
                        <a:rPr lang="en-GB" sz="2400" b="0" dirty="0"/>
                        <a:t>Dozens of interviews and focus groups with officers of all ranks and roles, ISVAs, support service provides, CPS, lived experience panels</a:t>
                      </a:r>
                    </a:p>
                    <a:p>
                      <a:pPr marL="669925" indent="-395288" algn="l">
                        <a:spcAft>
                          <a:spcPts val="600"/>
                        </a:spcAft>
                        <a:buFont typeface="Arial" panose="020B0604020202020204" pitchFamily="34" charset="0"/>
                        <a:buChar char="•"/>
                        <a:tabLst>
                          <a:tab pos="82550" algn="l"/>
                        </a:tabLst>
                      </a:pPr>
                      <a:r>
                        <a:rPr lang="en-GB" sz="2400" b="0" dirty="0"/>
                        <a:t>Extensive document reviews of all force internal RASSO-related documents provided to us</a:t>
                      </a:r>
                      <a:endParaRPr lang="en-GB" sz="2400" dirty="0"/>
                    </a:p>
                  </a:txBody>
                  <a:tcPr marL="82299" marR="82299" marT="41149" marB="41149" anchor="ctr">
                    <a:noFill/>
                  </a:tcPr>
                </a:tc>
                <a:extLst>
                  <a:ext uri="{0D108BD9-81ED-4DB2-BD59-A6C34878D82A}">
                    <a16:rowId xmlns:a16="http://schemas.microsoft.com/office/drawing/2014/main" val="927053315"/>
                  </a:ext>
                </a:extLst>
              </a:tr>
            </a:tbl>
          </a:graphicData>
        </a:graphic>
      </p:graphicFrame>
    </p:spTree>
    <p:extLst>
      <p:ext uri="{BB962C8B-B14F-4D97-AF65-F5344CB8AC3E}">
        <p14:creationId xmlns:p14="http://schemas.microsoft.com/office/powerpoint/2010/main" val="3629499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3EC0BA3-E6EE-6015-5A55-9810EE65D5BD}"/>
              </a:ext>
            </a:extLst>
          </p:cNvPr>
          <p:cNvSpPr txBox="1"/>
          <p:nvPr/>
        </p:nvSpPr>
        <p:spPr>
          <a:xfrm>
            <a:off x="911162" y="670095"/>
            <a:ext cx="9407629" cy="1053192"/>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3200" b="1" dirty="0">
                <a:latin typeface="+mj-lt"/>
                <a:ea typeface="+mj-ea"/>
                <a:cs typeface="+mj-cs"/>
              </a:rPr>
              <a:t>O</a:t>
            </a:r>
            <a:r>
              <a:rPr lang="en-US" sz="3200" b="1" kern="1200" dirty="0">
                <a:solidFill>
                  <a:schemeClr val="tx1"/>
                </a:solidFill>
                <a:latin typeface="+mj-lt"/>
                <a:ea typeface="+mj-ea"/>
                <a:cs typeface="+mj-cs"/>
              </a:rPr>
              <a:t>fficial data tells the number of rapes recorded, not the context</a:t>
            </a:r>
            <a:endParaRPr lang="en-US" sz="3200" kern="1200" dirty="0">
              <a:solidFill>
                <a:schemeClr val="tx1"/>
              </a:solidFill>
              <a:latin typeface="+mj-lt"/>
              <a:ea typeface="+mj-ea"/>
              <a:cs typeface="+mj-cs"/>
            </a:endParaRPr>
          </a:p>
        </p:txBody>
      </p:sp>
      <p:pic>
        <p:nvPicPr>
          <p:cNvPr id="8" name="Picture 7">
            <a:extLst>
              <a:ext uri="{FF2B5EF4-FFF2-40B4-BE49-F238E27FC236}">
                <a16:creationId xmlns:a16="http://schemas.microsoft.com/office/drawing/2014/main" id="{AEFAC2DB-98FD-BC2A-2F1D-B6E0AAEC93BD}"/>
              </a:ext>
            </a:extLst>
          </p:cNvPr>
          <p:cNvPicPr>
            <a:picLocks noChangeAspect="1"/>
          </p:cNvPicPr>
          <p:nvPr/>
        </p:nvPicPr>
        <p:blipFill>
          <a:blip r:embed="rId2"/>
          <a:stretch>
            <a:fillRect/>
          </a:stretch>
        </p:blipFill>
        <p:spPr>
          <a:xfrm>
            <a:off x="2318275" y="2371907"/>
            <a:ext cx="5600071" cy="3657637"/>
          </a:xfrm>
          <a:prstGeom prst="rect">
            <a:avLst/>
          </a:prstGeom>
        </p:spPr>
      </p:pic>
      <p:cxnSp>
        <p:nvCxnSpPr>
          <p:cNvPr id="4" name="Straight Connector 3">
            <a:extLst>
              <a:ext uri="{FF2B5EF4-FFF2-40B4-BE49-F238E27FC236}">
                <a16:creationId xmlns:a16="http://schemas.microsoft.com/office/drawing/2014/main" id="{1CCDC28F-D78B-A870-1B57-A0E8C0C61610}"/>
              </a:ext>
            </a:extLst>
          </p:cNvPr>
          <p:cNvCxnSpPr/>
          <p:nvPr/>
        </p:nvCxnSpPr>
        <p:spPr>
          <a:xfrm>
            <a:off x="2318275" y="2250410"/>
            <a:ext cx="7363225"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A54F2AD-B220-E3A1-4F20-715707F0A74E}"/>
              </a:ext>
            </a:extLst>
          </p:cNvPr>
          <p:cNvSpPr txBox="1"/>
          <p:nvPr/>
        </p:nvSpPr>
        <p:spPr>
          <a:xfrm>
            <a:off x="8045064" y="2371907"/>
            <a:ext cx="1636437" cy="4065344"/>
          </a:xfrm>
          <a:prstGeom prst="rect">
            <a:avLst/>
          </a:prstGeom>
          <a:noFill/>
        </p:spPr>
        <p:txBody>
          <a:bodyPr wrap="square" rtlCol="0">
            <a:spAutoFit/>
          </a:bodyPr>
          <a:lstStyle/>
          <a:p>
            <a:pPr defTabSz="576072">
              <a:spcAft>
                <a:spcPts val="600"/>
              </a:spcAft>
            </a:pPr>
            <a:r>
              <a:rPr lang="en-GB" sz="1134" kern="1200">
                <a:solidFill>
                  <a:schemeClr val="accent1">
                    <a:lumMod val="75000"/>
                  </a:schemeClr>
                </a:solidFill>
                <a:latin typeface="+mn-lt"/>
                <a:ea typeface="+mn-ea"/>
                <a:cs typeface="+mn-cs"/>
              </a:rPr>
              <a:t>Large increases (3.4x) in police recorded crime volumes to early 2018/19.</a:t>
            </a:r>
          </a:p>
          <a:p>
            <a:pPr defTabSz="576072">
              <a:spcAft>
                <a:spcPts val="600"/>
              </a:spcAft>
            </a:pPr>
            <a:endParaRPr lang="en-GB" sz="1134" kern="1200">
              <a:solidFill>
                <a:schemeClr val="accent1">
                  <a:lumMod val="75000"/>
                </a:schemeClr>
              </a:solidFill>
              <a:latin typeface="+mn-lt"/>
              <a:ea typeface="+mn-ea"/>
              <a:cs typeface="+mn-cs"/>
            </a:endParaRPr>
          </a:p>
          <a:p>
            <a:pPr defTabSz="576072">
              <a:spcAft>
                <a:spcPts val="600"/>
              </a:spcAft>
            </a:pPr>
            <a:r>
              <a:rPr lang="en-GB" sz="1134" kern="1200">
                <a:solidFill>
                  <a:schemeClr val="accent1">
                    <a:lumMod val="75000"/>
                  </a:schemeClr>
                </a:solidFill>
                <a:latin typeface="+mn-lt"/>
                <a:ea typeface="+mn-ea"/>
                <a:cs typeface="+mn-cs"/>
              </a:rPr>
              <a:t>Then gradual falls before a clear drop in the first quarter of the pandemic, somewhat offset by an apparent ‘rebound’ in the subsequent quarter.</a:t>
            </a:r>
          </a:p>
          <a:p>
            <a:pPr defTabSz="576072">
              <a:spcAft>
                <a:spcPts val="600"/>
              </a:spcAft>
            </a:pPr>
            <a:endParaRPr lang="en-GB" sz="1134" kern="1200">
              <a:solidFill>
                <a:schemeClr val="accent1">
                  <a:lumMod val="75000"/>
                </a:schemeClr>
              </a:solidFill>
              <a:latin typeface="+mn-lt"/>
              <a:ea typeface="+mn-ea"/>
              <a:cs typeface="+mn-cs"/>
            </a:endParaRPr>
          </a:p>
          <a:p>
            <a:pPr defTabSz="576072">
              <a:spcAft>
                <a:spcPts val="600"/>
              </a:spcAft>
            </a:pPr>
            <a:r>
              <a:rPr lang="en-GB" sz="1134" kern="1200">
                <a:solidFill>
                  <a:schemeClr val="accent1">
                    <a:lumMod val="75000"/>
                  </a:schemeClr>
                </a:solidFill>
                <a:latin typeface="+mn-lt"/>
                <a:ea typeface="+mn-ea"/>
                <a:cs typeface="+mn-cs"/>
              </a:rPr>
              <a:t>There was then a clear ‘step up’ in Q1 2021/22, and latterly a fall (seen in approximately 30 out of 43 forces for rape offences; also seen for some other offence types).</a:t>
            </a:r>
            <a:endParaRPr lang="en-GB">
              <a:solidFill>
                <a:schemeClr val="accent1">
                  <a:lumMod val="75000"/>
                </a:schemeClr>
              </a:solidFill>
            </a:endParaRPr>
          </a:p>
        </p:txBody>
      </p:sp>
      <p:sp>
        <p:nvSpPr>
          <p:cNvPr id="3" name="TextBox 2">
            <a:extLst>
              <a:ext uri="{FF2B5EF4-FFF2-40B4-BE49-F238E27FC236}">
                <a16:creationId xmlns:a16="http://schemas.microsoft.com/office/drawing/2014/main" id="{0DD44C33-138F-8C87-3747-1853E9164B02}"/>
              </a:ext>
            </a:extLst>
          </p:cNvPr>
          <p:cNvSpPr txBox="1"/>
          <p:nvPr/>
        </p:nvSpPr>
        <p:spPr>
          <a:xfrm>
            <a:off x="8909799" y="5935152"/>
            <a:ext cx="967988" cy="266868"/>
          </a:xfrm>
          <a:prstGeom prst="rect">
            <a:avLst/>
          </a:prstGeom>
          <a:noFill/>
        </p:spPr>
        <p:txBody>
          <a:bodyPr wrap="square" rtlCol="0">
            <a:spAutoFit/>
          </a:bodyPr>
          <a:lstStyle/>
          <a:p>
            <a:pPr algn="r" defTabSz="576072">
              <a:spcAft>
                <a:spcPts val="600"/>
              </a:spcAft>
            </a:pPr>
            <a:r>
              <a:rPr lang="en-GB" sz="1134" i="1" kern="1200">
                <a:solidFill>
                  <a:srgbClr val="335297"/>
                </a:solidFill>
                <a:latin typeface="+mn-lt"/>
                <a:ea typeface="+mn-ea"/>
                <a:cs typeface="+mn-cs"/>
              </a:rPr>
              <a:t>@gmhales</a:t>
            </a:r>
            <a:endParaRPr lang="en-GB" i="1">
              <a:solidFill>
                <a:schemeClr val="accent1"/>
              </a:solidFill>
            </a:endParaRPr>
          </a:p>
        </p:txBody>
      </p:sp>
    </p:spTree>
    <p:extLst>
      <p:ext uri="{BB962C8B-B14F-4D97-AF65-F5344CB8AC3E}">
        <p14:creationId xmlns:p14="http://schemas.microsoft.com/office/powerpoint/2010/main" val="2082987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3577777-60D1-4F90-9173-E3BE48883C4D}"/>
              </a:ext>
            </a:extLst>
          </p:cNvPr>
          <p:cNvPicPr>
            <a:picLocks noChangeAspect="1"/>
          </p:cNvPicPr>
          <p:nvPr/>
        </p:nvPicPr>
        <p:blipFill>
          <a:blip r:embed="rId3"/>
          <a:stretch>
            <a:fillRect/>
          </a:stretch>
        </p:blipFill>
        <p:spPr>
          <a:xfrm>
            <a:off x="1575378" y="1233488"/>
            <a:ext cx="8191777" cy="5352247"/>
          </a:xfrm>
          <a:prstGeom prst="rect">
            <a:avLst/>
          </a:prstGeom>
        </p:spPr>
      </p:pic>
      <p:sp>
        <p:nvSpPr>
          <p:cNvPr id="3" name="TextBox 2">
            <a:extLst>
              <a:ext uri="{FF2B5EF4-FFF2-40B4-BE49-F238E27FC236}">
                <a16:creationId xmlns:a16="http://schemas.microsoft.com/office/drawing/2014/main" id="{88CEA793-74E7-40CD-A38E-DE1A20F73A61}"/>
              </a:ext>
            </a:extLst>
          </p:cNvPr>
          <p:cNvSpPr txBox="1"/>
          <p:nvPr/>
        </p:nvSpPr>
        <p:spPr>
          <a:xfrm>
            <a:off x="346643" y="113122"/>
            <a:ext cx="11592663" cy="1077218"/>
          </a:xfrm>
          <a:prstGeom prst="rect">
            <a:avLst/>
          </a:prstGeom>
          <a:noFill/>
        </p:spPr>
        <p:txBody>
          <a:bodyPr wrap="square" rtlCol="0">
            <a:spAutoFit/>
          </a:bodyPr>
          <a:lstStyle/>
          <a:p>
            <a:r>
              <a:rPr lang="en-GB" sz="3200" b="1">
                <a:solidFill>
                  <a:schemeClr val="accent1">
                    <a:lumMod val="50000"/>
                  </a:schemeClr>
                </a:solidFill>
              </a:rPr>
              <a:t>1 in 3 rape allegations and 1 in 12 other serious sexual offences are DA flagged/intimate partner</a:t>
            </a:r>
            <a:endParaRPr lang="en-GB" sz="2800" i="1">
              <a:solidFill>
                <a:schemeClr val="accent1">
                  <a:lumMod val="50000"/>
                </a:schemeClr>
              </a:solidFill>
            </a:endParaRPr>
          </a:p>
        </p:txBody>
      </p:sp>
      <p:cxnSp>
        <p:nvCxnSpPr>
          <p:cNvPr id="5" name="Straight Connector 4">
            <a:extLst>
              <a:ext uri="{FF2B5EF4-FFF2-40B4-BE49-F238E27FC236}">
                <a16:creationId xmlns:a16="http://schemas.microsoft.com/office/drawing/2014/main" id="{D6D4EA32-900E-4B3B-88E2-399EA04978D4}"/>
              </a:ext>
            </a:extLst>
          </p:cNvPr>
          <p:cNvCxnSpPr/>
          <p:nvPr/>
        </p:nvCxnSpPr>
        <p:spPr>
          <a:xfrm>
            <a:off x="313391" y="1128785"/>
            <a:ext cx="11592663"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85F0AC43-E1A3-4D72-A92F-99D9D8A0BE03}"/>
              </a:ext>
            </a:extLst>
          </p:cNvPr>
          <p:cNvSpPr/>
          <p:nvPr/>
        </p:nvSpPr>
        <p:spPr>
          <a:xfrm>
            <a:off x="5994069" y="2001388"/>
            <a:ext cx="953732" cy="4152832"/>
          </a:xfrm>
          <a:prstGeom prst="roundRect">
            <a:avLst/>
          </a:prstGeom>
          <a:noFill/>
          <a:ln w="34925">
            <a:solidFill>
              <a:srgbClr val="C204AB"/>
            </a:solidFill>
            <a:prstDash val="sysDash"/>
            <a:extLst>
              <a:ext uri="{C807C97D-BFC1-408E-A445-0C87EB9F89A2}">
                <ask:lineSketchStyleProps xmlns:ask="http://schemas.microsoft.com/office/drawing/2018/sketchyshapes" sd="1219033472">
                  <a:custGeom>
                    <a:avLst/>
                    <a:gdLst>
                      <a:gd name="connsiteX0" fmla="*/ 0 w 1552354"/>
                      <a:gd name="connsiteY0" fmla="*/ 118733 h 712381"/>
                      <a:gd name="connsiteX1" fmla="*/ 118733 w 1552354"/>
                      <a:gd name="connsiteY1" fmla="*/ 0 h 712381"/>
                      <a:gd name="connsiteX2" fmla="*/ 1433621 w 1552354"/>
                      <a:gd name="connsiteY2" fmla="*/ 0 h 712381"/>
                      <a:gd name="connsiteX3" fmla="*/ 1552354 w 1552354"/>
                      <a:gd name="connsiteY3" fmla="*/ 118733 h 712381"/>
                      <a:gd name="connsiteX4" fmla="*/ 1552354 w 1552354"/>
                      <a:gd name="connsiteY4" fmla="*/ 593648 h 712381"/>
                      <a:gd name="connsiteX5" fmla="*/ 1433621 w 1552354"/>
                      <a:gd name="connsiteY5" fmla="*/ 712381 h 712381"/>
                      <a:gd name="connsiteX6" fmla="*/ 118733 w 1552354"/>
                      <a:gd name="connsiteY6" fmla="*/ 712381 h 712381"/>
                      <a:gd name="connsiteX7" fmla="*/ 0 w 1552354"/>
                      <a:gd name="connsiteY7" fmla="*/ 593648 h 712381"/>
                      <a:gd name="connsiteX8" fmla="*/ 0 w 1552354"/>
                      <a:gd name="connsiteY8" fmla="*/ 118733 h 712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54" h="712381" extrusionOk="0">
                        <a:moveTo>
                          <a:pt x="0" y="118733"/>
                        </a:moveTo>
                        <a:cubicBezTo>
                          <a:pt x="-6995" y="48845"/>
                          <a:pt x="42067" y="4163"/>
                          <a:pt x="118733" y="0"/>
                        </a:cubicBezTo>
                        <a:cubicBezTo>
                          <a:pt x="525795" y="-32512"/>
                          <a:pt x="1196243" y="-8366"/>
                          <a:pt x="1433621" y="0"/>
                        </a:cubicBezTo>
                        <a:cubicBezTo>
                          <a:pt x="1496408" y="2722"/>
                          <a:pt x="1551959" y="55343"/>
                          <a:pt x="1552354" y="118733"/>
                        </a:cubicBezTo>
                        <a:cubicBezTo>
                          <a:pt x="1590871" y="268607"/>
                          <a:pt x="1588772" y="396525"/>
                          <a:pt x="1552354" y="593648"/>
                        </a:cubicBezTo>
                        <a:cubicBezTo>
                          <a:pt x="1560054" y="660135"/>
                          <a:pt x="1499913" y="710903"/>
                          <a:pt x="1433621" y="712381"/>
                        </a:cubicBezTo>
                        <a:cubicBezTo>
                          <a:pt x="1160408" y="656806"/>
                          <a:pt x="440318" y="772445"/>
                          <a:pt x="118733" y="712381"/>
                        </a:cubicBezTo>
                        <a:cubicBezTo>
                          <a:pt x="52088" y="702169"/>
                          <a:pt x="-5987" y="667542"/>
                          <a:pt x="0" y="593648"/>
                        </a:cubicBezTo>
                        <a:cubicBezTo>
                          <a:pt x="16682" y="544922"/>
                          <a:pt x="-23624" y="302456"/>
                          <a:pt x="0" y="118733"/>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C3E07E80-002F-4155-9DE7-6AA2B8B4FF2F}"/>
              </a:ext>
            </a:extLst>
          </p:cNvPr>
          <p:cNvSpPr/>
          <p:nvPr/>
        </p:nvSpPr>
        <p:spPr>
          <a:xfrm>
            <a:off x="2343852" y="2001388"/>
            <a:ext cx="953732" cy="4152832"/>
          </a:xfrm>
          <a:prstGeom prst="roundRect">
            <a:avLst/>
          </a:prstGeom>
          <a:noFill/>
          <a:ln w="34925">
            <a:solidFill>
              <a:srgbClr val="C204AB"/>
            </a:solidFill>
            <a:prstDash val="sysDash"/>
            <a:extLst>
              <a:ext uri="{C807C97D-BFC1-408E-A445-0C87EB9F89A2}">
                <ask:lineSketchStyleProps xmlns:ask="http://schemas.microsoft.com/office/drawing/2018/sketchyshapes" sd="1219033472">
                  <a:custGeom>
                    <a:avLst/>
                    <a:gdLst>
                      <a:gd name="connsiteX0" fmla="*/ 0 w 1552354"/>
                      <a:gd name="connsiteY0" fmla="*/ 118733 h 712381"/>
                      <a:gd name="connsiteX1" fmla="*/ 118733 w 1552354"/>
                      <a:gd name="connsiteY1" fmla="*/ 0 h 712381"/>
                      <a:gd name="connsiteX2" fmla="*/ 1433621 w 1552354"/>
                      <a:gd name="connsiteY2" fmla="*/ 0 h 712381"/>
                      <a:gd name="connsiteX3" fmla="*/ 1552354 w 1552354"/>
                      <a:gd name="connsiteY3" fmla="*/ 118733 h 712381"/>
                      <a:gd name="connsiteX4" fmla="*/ 1552354 w 1552354"/>
                      <a:gd name="connsiteY4" fmla="*/ 593648 h 712381"/>
                      <a:gd name="connsiteX5" fmla="*/ 1433621 w 1552354"/>
                      <a:gd name="connsiteY5" fmla="*/ 712381 h 712381"/>
                      <a:gd name="connsiteX6" fmla="*/ 118733 w 1552354"/>
                      <a:gd name="connsiteY6" fmla="*/ 712381 h 712381"/>
                      <a:gd name="connsiteX7" fmla="*/ 0 w 1552354"/>
                      <a:gd name="connsiteY7" fmla="*/ 593648 h 712381"/>
                      <a:gd name="connsiteX8" fmla="*/ 0 w 1552354"/>
                      <a:gd name="connsiteY8" fmla="*/ 118733 h 712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2354" h="712381" extrusionOk="0">
                        <a:moveTo>
                          <a:pt x="0" y="118733"/>
                        </a:moveTo>
                        <a:cubicBezTo>
                          <a:pt x="-6995" y="48845"/>
                          <a:pt x="42067" y="4163"/>
                          <a:pt x="118733" y="0"/>
                        </a:cubicBezTo>
                        <a:cubicBezTo>
                          <a:pt x="525795" y="-32512"/>
                          <a:pt x="1196243" y="-8366"/>
                          <a:pt x="1433621" y="0"/>
                        </a:cubicBezTo>
                        <a:cubicBezTo>
                          <a:pt x="1496408" y="2722"/>
                          <a:pt x="1551959" y="55343"/>
                          <a:pt x="1552354" y="118733"/>
                        </a:cubicBezTo>
                        <a:cubicBezTo>
                          <a:pt x="1590871" y="268607"/>
                          <a:pt x="1588772" y="396525"/>
                          <a:pt x="1552354" y="593648"/>
                        </a:cubicBezTo>
                        <a:cubicBezTo>
                          <a:pt x="1560054" y="660135"/>
                          <a:pt x="1499913" y="710903"/>
                          <a:pt x="1433621" y="712381"/>
                        </a:cubicBezTo>
                        <a:cubicBezTo>
                          <a:pt x="1160408" y="656806"/>
                          <a:pt x="440318" y="772445"/>
                          <a:pt x="118733" y="712381"/>
                        </a:cubicBezTo>
                        <a:cubicBezTo>
                          <a:pt x="52088" y="702169"/>
                          <a:pt x="-5987" y="667542"/>
                          <a:pt x="0" y="593648"/>
                        </a:cubicBezTo>
                        <a:cubicBezTo>
                          <a:pt x="16682" y="544922"/>
                          <a:pt x="-23624" y="302456"/>
                          <a:pt x="0" y="118733"/>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19883440"/>
      </p:ext>
    </p:extLst>
  </p:cSld>
  <p:clrMapOvr>
    <a:masterClrMapping/>
  </p:clrMapOvr>
</p:sld>
</file>

<file path=ppt/theme/theme1.xml><?xml version="1.0" encoding="utf-8"?>
<a:theme xmlns:a="http://schemas.openxmlformats.org/drawingml/2006/main" name="Office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308F68927B4D41A4EFBDD127F7BAFD" ma:contentTypeVersion="15" ma:contentTypeDescription="Create a new document." ma:contentTypeScope="" ma:versionID="e36349dbf3c2476a6e793a4aa97ba626">
  <xsd:schema xmlns:xsd="http://www.w3.org/2001/XMLSchema" xmlns:xs="http://www.w3.org/2001/XMLSchema" xmlns:p="http://schemas.microsoft.com/office/2006/metadata/properties" xmlns:ns3="adfdf3b0-57e7-4731-9ce7-dae7205dc7c4" xmlns:ns4="fd56d95a-2121-4d11-a7be-fb7c08a0b28e" targetNamespace="http://schemas.microsoft.com/office/2006/metadata/properties" ma:root="true" ma:fieldsID="f596a778b7ce3bd8f37026046f5f3561" ns3:_="" ns4:_="">
    <xsd:import namespace="adfdf3b0-57e7-4731-9ce7-dae7205dc7c4"/>
    <xsd:import namespace="fd56d95a-2121-4d11-a7be-fb7c08a0b28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fdf3b0-57e7-4731-9ce7-dae7205dc7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d56d95a-2121-4d11-a7be-fb7c08a0b28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activity xmlns="adfdf3b0-57e7-4731-9ce7-dae7205dc7c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03B5B7-E303-49B2-8607-6E5D966CBA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fdf3b0-57e7-4731-9ce7-dae7205dc7c4"/>
    <ds:schemaRef ds:uri="fd56d95a-2121-4d11-a7be-fb7c08a0b2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DECD1A-9BBE-4A0B-B14D-41A604EA06A5}">
  <ds:schemaRefs>
    <ds:schemaRef ds:uri="http://schemas.microsoft.com/office/2006/metadata/properties"/>
    <ds:schemaRef ds:uri="http://purl.org/dc/elements/1.1/"/>
    <ds:schemaRef ds:uri="http://www.w3.org/XML/1998/namespace"/>
    <ds:schemaRef ds:uri="http://schemas.microsoft.com/office/2006/documentManagement/types"/>
    <ds:schemaRef ds:uri="adfdf3b0-57e7-4731-9ce7-dae7205dc7c4"/>
    <ds:schemaRef ds:uri="http://purl.org/dc/terms/"/>
    <ds:schemaRef ds:uri="fd56d95a-2121-4d11-a7be-fb7c08a0b28e"/>
    <ds:schemaRef ds:uri="http://schemas.microsoft.com/office/infopath/2007/PartnerControls"/>
    <ds:schemaRef ds:uri="http://purl.org/dc/dcmitype/"/>
    <ds:schemaRef ds:uri="http://schemas.openxmlformats.org/package/2006/metadata/core-properties"/>
  </ds:schemaRefs>
</ds:datastoreItem>
</file>

<file path=customXml/itemProps3.xml><?xml version="1.0" encoding="utf-8"?>
<ds:datastoreItem xmlns:ds="http://schemas.openxmlformats.org/officeDocument/2006/customXml" ds:itemID="{87CD2B75-0D46-4009-A2F1-9C368475C76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1279</TotalTime>
  <Words>1539</Words>
  <Application>Microsoft Macintosh PowerPoint</Application>
  <PresentationFormat>Widescreen</PresentationFormat>
  <Paragraphs>173</Paragraphs>
  <Slides>20</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Annai MN</vt:lpstr>
      <vt:lpstr>Arial</vt:lpstr>
      <vt:lpstr>Calibri</vt:lpstr>
      <vt:lpstr>Calibri Light</vt:lpstr>
      <vt:lpstr>Office Theme</vt:lpstr>
      <vt:lpstr>Using the expertise of academics and academic research to change police practice:  Operation Soteria Bluestone and The National Operating Model for Rape and Serious Sexual Offences </vt:lpstr>
      <vt:lpstr>Police-Academic Collaborations </vt:lpstr>
      <vt:lpstr>Why collaborate?</vt:lpstr>
      <vt:lpstr>The Operation Soteria approach</vt:lpstr>
      <vt:lpstr>Theoretical framework  (Hohl and Stanko, 2022)</vt:lpstr>
      <vt:lpstr>PowerPoint Presentation</vt:lpstr>
      <vt:lpstr>PowerPoint Presentation</vt:lpstr>
      <vt:lpstr>PowerPoint Presentation</vt:lpstr>
      <vt:lpstr>PowerPoint Presentation</vt:lpstr>
      <vt:lpstr>PowerPoint Presentation</vt:lpstr>
      <vt:lpstr>Collaborative solutions and professional trust</vt:lpstr>
      <vt:lpstr>What we learned:  corporate problems undermine investigative decision- making </vt:lpstr>
      <vt:lpstr>Collaborative solutions and other support </vt:lpstr>
      <vt:lpstr>Academic insight into policing cultures </vt:lpstr>
      <vt:lpstr>PowerPoint Presentation</vt:lpstr>
      <vt:lpstr>PowerPoint Presentation</vt:lpstr>
      <vt:lpstr>The NOM: a guide for investigation </vt:lpstr>
      <vt:lpstr>National Operating Model for the investigation of rape and sexual offences</vt:lpstr>
      <vt:lpstr>PowerPoint Presentation</vt:lpstr>
      <vt:lpstr>Challenges ahead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Stanko</dc:creator>
  <cp:lastModifiedBy>Betsy Stanko</cp:lastModifiedBy>
  <cp:revision>59</cp:revision>
  <dcterms:created xsi:type="dcterms:W3CDTF">2022-10-12T14:22:45Z</dcterms:created>
  <dcterms:modified xsi:type="dcterms:W3CDTF">2023-11-24T10:51:15Z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6c24981-b6df-48f8-949b-0896357b9b03_Enabled">
    <vt:lpwstr>true</vt:lpwstr>
  </property>
  <property fmtid="{D5CDD505-2E9C-101B-9397-08002B2CF9AE}" pid="3" name="MSIP_Label_06c24981-b6df-48f8-949b-0896357b9b03_SetDate">
    <vt:lpwstr>2022-10-13T07:53:22Z</vt:lpwstr>
  </property>
  <property fmtid="{D5CDD505-2E9C-101B-9397-08002B2CF9AE}" pid="4" name="MSIP_Label_06c24981-b6df-48f8-949b-0896357b9b03_Method">
    <vt:lpwstr>Privileged</vt:lpwstr>
  </property>
  <property fmtid="{D5CDD505-2E9C-101B-9397-08002B2CF9AE}" pid="5" name="MSIP_Label_06c24981-b6df-48f8-949b-0896357b9b03_Name">
    <vt:lpwstr>Official</vt:lpwstr>
  </property>
  <property fmtid="{D5CDD505-2E9C-101B-9397-08002B2CF9AE}" pid="6" name="MSIP_Label_06c24981-b6df-48f8-949b-0896357b9b03_SiteId">
    <vt:lpwstr>dd615949-5bd0-4da0-ac52-28ef8d336373</vt:lpwstr>
  </property>
  <property fmtid="{D5CDD505-2E9C-101B-9397-08002B2CF9AE}" pid="7" name="MSIP_Label_06c24981-b6df-48f8-949b-0896357b9b03_ActionId">
    <vt:lpwstr>cdf6c526-ece2-4a4f-94b7-9d550d259087</vt:lpwstr>
  </property>
  <property fmtid="{D5CDD505-2E9C-101B-9397-08002B2CF9AE}" pid="8" name="MSIP_Label_06c24981-b6df-48f8-949b-0896357b9b03_ContentBits">
    <vt:lpwstr>0</vt:lpwstr>
  </property>
  <property fmtid="{D5CDD505-2E9C-101B-9397-08002B2CF9AE}" pid="9" name="ContentTypeId">
    <vt:lpwstr>0x01010080308F68927B4D41A4EFBDD127F7BAFD</vt:lpwstr>
  </property>
</Properties>
</file>